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1" r:id="rId4"/>
    <p:sldId id="262" r:id="rId5"/>
    <p:sldId id="263" r:id="rId6"/>
    <p:sldId id="265" r:id="rId7"/>
    <p:sldId id="266" r:id="rId8"/>
    <p:sldId id="267" r:id="rId9"/>
    <p:sldId id="264"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623" autoAdjust="0"/>
    <p:restoredTop sz="86380" autoAdjust="0"/>
  </p:normalViewPr>
  <p:slideViewPr>
    <p:cSldViewPr>
      <p:cViewPr varScale="1">
        <p:scale>
          <a:sx n="43" d="100"/>
          <a:sy n="43" d="100"/>
        </p:scale>
        <p:origin x="-1278" y="-108"/>
      </p:cViewPr>
      <p:guideLst>
        <p:guide orient="horz" pos="2160"/>
        <p:guide pos="2880"/>
      </p:guideLst>
    </p:cSldViewPr>
  </p:slideViewPr>
  <p:outlineViewPr>
    <p:cViewPr>
      <p:scale>
        <a:sx n="33" d="100"/>
        <a:sy n="33" d="100"/>
      </p:scale>
      <p:origin x="246" y="1614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2E126E-D4E9-4C9D-9FBC-043DF185048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75CCD7-D3FF-4757-B8A3-697A398933B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9C8639-433E-482B-9089-1629A11F76B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4DA11D-E05B-479B-9795-6D2193DA0E2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BE0C6B-FF59-4C3D-B19D-561D9C6B125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20A49B-4DA8-4AAF-811D-E08922A055F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41D1C9C-131A-41AF-8BED-289B6A84ADA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656B7D5-88EB-43F8-8953-96574E86853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C58AC9E-8981-4484-87A5-20E084CA8D7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9288E3-0B2E-4F96-9EE0-E6E917CC822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8C8463-E6BC-4DF1-997B-5023797F9A4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0D17645-5526-47CD-A5A4-F5044010F4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en-US" smtClean="0">
              <a:latin typeface="Arial" charset="0"/>
            </a:endParaRPr>
          </a:p>
        </p:txBody>
      </p:sp>
      <p:sp>
        <p:nvSpPr>
          <p:cNvPr id="2051" name="Rectangle 3"/>
          <p:cNvSpPr>
            <a:spLocks noGrp="1" noChangeArrowheads="1"/>
          </p:cNvSpPr>
          <p:nvPr>
            <p:ph type="subTitle" idx="1"/>
          </p:nvPr>
        </p:nvSpPr>
        <p:spPr/>
        <p:txBody>
          <a:bodyPr/>
          <a:lstStyle/>
          <a:p>
            <a:pPr eaLnBrk="1" hangingPunct="1"/>
            <a:endParaRPr lang="en-US" smtClean="0">
              <a:latin typeface="Arial" charset="0"/>
            </a:endParaRPr>
          </a:p>
        </p:txBody>
      </p:sp>
      <p:pic>
        <p:nvPicPr>
          <p:cNvPr id="2052" name="Picture 4" descr="azure (10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9" name="Rectangle 7"/>
          <p:cNvSpPr>
            <a:spLocks noChangeArrowheads="1"/>
          </p:cNvSpPr>
          <p:nvPr/>
        </p:nvSpPr>
        <p:spPr bwMode="auto">
          <a:xfrm>
            <a:off x="0" y="2895600"/>
            <a:ext cx="9144000" cy="1143000"/>
          </a:xfrm>
          <a:prstGeom prst="rect">
            <a:avLst/>
          </a:prstGeom>
          <a:noFill/>
          <a:ln w="9525">
            <a:noFill/>
            <a:miter lim="800000"/>
            <a:headEnd/>
            <a:tailEnd/>
          </a:ln>
        </p:spPr>
        <p:txBody>
          <a:bodyPr anchor="ctr"/>
          <a:lstStyle/>
          <a:p>
            <a:pPr algn="ctr"/>
            <a:r>
              <a:rPr lang="en-US" sz="4400" b="1">
                <a:solidFill>
                  <a:schemeClr val="tx2"/>
                </a:solidFill>
                <a:latin typeface="Arial" charset="0"/>
              </a:rPr>
              <a:t>MÔN: CHÍNH TẢ</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dissolve">
                                      <p:cBhvr>
                                        <p:cTn id="7" dur="2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1219200"/>
            <a:ext cx="9144000" cy="533400"/>
          </a:xfrm>
        </p:spPr>
        <p:txBody>
          <a:bodyPr/>
          <a:lstStyle/>
          <a:p>
            <a:pPr eaLnBrk="1" hangingPunct="1">
              <a:lnSpc>
                <a:spcPct val="90000"/>
              </a:lnSpc>
            </a:pPr>
            <a:r>
              <a:rPr lang="en-US" b="1" smtClean="0">
                <a:solidFill>
                  <a:srgbClr val="FF0000"/>
                </a:solidFill>
                <a:latin typeface="Arial" charset="0"/>
              </a:rPr>
              <a:t>Kiểm tra bài cũ</a:t>
            </a:r>
          </a:p>
        </p:txBody>
      </p:sp>
      <p:sp>
        <p:nvSpPr>
          <p:cNvPr id="3075" name="Rectangle 4"/>
          <p:cNvSpPr>
            <a:spLocks noGrp="1" noChangeArrowheads="1"/>
          </p:cNvSpPr>
          <p:nvPr>
            <p:ph type="ctrTitle"/>
          </p:nvPr>
        </p:nvSpPr>
        <p:spPr>
          <a:xfrm>
            <a:off x="0" y="0"/>
            <a:ext cx="9144000" cy="631825"/>
          </a:xfrm>
        </p:spPr>
        <p:txBody>
          <a:bodyPr/>
          <a:lstStyle/>
          <a:p>
            <a:pPr eaLnBrk="1" hangingPunct="1"/>
            <a:endParaRPr lang="en-US" sz="3000" b="1" smtClean="0">
              <a:latin typeface="Arial" charset="0"/>
            </a:endParaRPr>
          </a:p>
        </p:txBody>
      </p:sp>
      <p:sp>
        <p:nvSpPr>
          <p:cNvPr id="3076" name="Rectangle 5"/>
          <p:cNvSpPr>
            <a:spLocks noChangeArrowheads="1"/>
          </p:cNvSpPr>
          <p:nvPr/>
        </p:nvSpPr>
        <p:spPr bwMode="auto">
          <a:xfrm>
            <a:off x="0" y="533400"/>
            <a:ext cx="9144000" cy="631825"/>
          </a:xfrm>
          <a:prstGeom prst="rect">
            <a:avLst/>
          </a:prstGeom>
          <a:noFill/>
          <a:ln w="9525">
            <a:noFill/>
            <a:miter lim="800000"/>
            <a:headEnd/>
            <a:tailEnd/>
          </a:ln>
        </p:spPr>
        <p:txBody>
          <a:bodyPr anchor="ctr"/>
          <a:lstStyle/>
          <a:p>
            <a:pPr algn="ctr"/>
            <a:r>
              <a:rPr lang="en-US" sz="3000" b="1" u="sng">
                <a:solidFill>
                  <a:schemeClr val="tx2"/>
                </a:solidFill>
                <a:latin typeface="Arial" charset="0"/>
              </a:rPr>
              <a:t>Chính tả:</a:t>
            </a:r>
          </a:p>
        </p:txBody>
      </p:sp>
      <p:sp>
        <p:nvSpPr>
          <p:cNvPr id="2054" name="Rectangle 6"/>
          <p:cNvSpPr>
            <a:spLocks noChangeArrowheads="1"/>
          </p:cNvSpPr>
          <p:nvPr/>
        </p:nvSpPr>
        <p:spPr bwMode="auto">
          <a:xfrm>
            <a:off x="2652713" y="1862138"/>
            <a:ext cx="3733800" cy="631825"/>
          </a:xfrm>
          <a:prstGeom prst="rect">
            <a:avLst/>
          </a:prstGeom>
          <a:noFill/>
          <a:ln w="9525">
            <a:noFill/>
            <a:miter lim="800000"/>
            <a:headEnd/>
            <a:tailEnd/>
          </a:ln>
        </p:spPr>
        <p:txBody>
          <a:bodyPr anchor="ctr"/>
          <a:lstStyle/>
          <a:p>
            <a:pPr algn="ctr"/>
            <a:r>
              <a:rPr lang="en-US" sz="3000">
                <a:solidFill>
                  <a:schemeClr val="tx2"/>
                </a:solidFill>
                <a:latin typeface="Arial" charset="0"/>
              </a:rPr>
              <a:t>- nhảy dây</a:t>
            </a:r>
          </a:p>
        </p:txBody>
      </p:sp>
      <p:sp>
        <p:nvSpPr>
          <p:cNvPr id="2055" name="Rectangle 7"/>
          <p:cNvSpPr>
            <a:spLocks noChangeArrowheads="1"/>
          </p:cNvSpPr>
          <p:nvPr/>
        </p:nvSpPr>
        <p:spPr bwMode="auto">
          <a:xfrm>
            <a:off x="2538413" y="2419350"/>
            <a:ext cx="3733800" cy="631825"/>
          </a:xfrm>
          <a:prstGeom prst="rect">
            <a:avLst/>
          </a:prstGeom>
          <a:noFill/>
          <a:ln w="9525">
            <a:noFill/>
            <a:miter lim="800000"/>
            <a:headEnd/>
            <a:tailEnd/>
          </a:ln>
        </p:spPr>
        <p:txBody>
          <a:bodyPr anchor="ctr"/>
          <a:lstStyle/>
          <a:p>
            <a:pPr algn="ctr"/>
            <a:r>
              <a:rPr lang="en-US" sz="3000">
                <a:solidFill>
                  <a:schemeClr val="tx2"/>
                </a:solidFill>
                <a:latin typeface="Arial" charset="0"/>
              </a:rPr>
              <a:t>- múa rối</a:t>
            </a:r>
          </a:p>
        </p:txBody>
      </p:sp>
      <p:sp>
        <p:nvSpPr>
          <p:cNvPr id="2056" name="Rectangle 8"/>
          <p:cNvSpPr>
            <a:spLocks noChangeArrowheads="1"/>
          </p:cNvSpPr>
          <p:nvPr/>
        </p:nvSpPr>
        <p:spPr bwMode="auto">
          <a:xfrm>
            <a:off x="2695575" y="2895600"/>
            <a:ext cx="3733800" cy="631825"/>
          </a:xfrm>
          <a:prstGeom prst="rect">
            <a:avLst/>
          </a:prstGeom>
          <a:noFill/>
          <a:ln w="9525">
            <a:noFill/>
            <a:miter lim="800000"/>
            <a:headEnd/>
            <a:tailEnd/>
          </a:ln>
        </p:spPr>
        <p:txBody>
          <a:bodyPr anchor="ctr"/>
          <a:lstStyle/>
          <a:p>
            <a:pPr algn="ctr"/>
            <a:r>
              <a:rPr lang="en-US" sz="3000">
                <a:solidFill>
                  <a:schemeClr val="tx2"/>
                </a:solidFill>
                <a:latin typeface="Arial" charset="0"/>
              </a:rPr>
              <a:t>- giao bóng</a:t>
            </a:r>
          </a:p>
        </p:txBody>
      </p:sp>
      <p:sp>
        <p:nvSpPr>
          <p:cNvPr id="3080" name="Line 9"/>
          <p:cNvSpPr>
            <a:spLocks noChangeShapeType="1"/>
          </p:cNvSpPr>
          <p:nvPr/>
        </p:nvSpPr>
        <p:spPr bwMode="auto">
          <a:xfrm>
            <a:off x="195263" y="0"/>
            <a:ext cx="0" cy="6858000"/>
          </a:xfrm>
          <a:prstGeom prst="line">
            <a:avLst/>
          </a:prstGeom>
          <a:noFill/>
          <a:ln w="57150" cmpd="thinThick">
            <a:solidFill>
              <a:schemeClr val="tx1"/>
            </a:solidFill>
            <a:round/>
            <a:headEnd/>
            <a:tailEnd/>
          </a:ln>
        </p:spPr>
        <p:txBody>
          <a:bodyPr/>
          <a:lstStyle/>
          <a:p>
            <a:endParaRPr lang="en-US"/>
          </a:p>
        </p:txBody>
      </p:sp>
      <p:sp>
        <p:nvSpPr>
          <p:cNvPr id="3081" name="Line 10"/>
          <p:cNvSpPr>
            <a:spLocks noChangeShapeType="1"/>
          </p:cNvSpPr>
          <p:nvPr/>
        </p:nvSpPr>
        <p:spPr bwMode="auto">
          <a:xfrm>
            <a:off x="0" y="6686550"/>
            <a:ext cx="9144000" cy="0"/>
          </a:xfrm>
          <a:prstGeom prst="line">
            <a:avLst/>
          </a:prstGeom>
          <a:noFill/>
          <a:ln w="57150" cmpd="thickThin">
            <a:solidFill>
              <a:schemeClr val="tx1"/>
            </a:solidFill>
            <a:round/>
            <a:headEnd/>
            <a:tailEnd/>
          </a:ln>
        </p:spPr>
        <p:txBody>
          <a:bodyPr/>
          <a:lstStyle/>
          <a:p>
            <a:endParaRPr lang="en-US"/>
          </a:p>
        </p:txBody>
      </p:sp>
      <p:sp>
        <p:nvSpPr>
          <p:cNvPr id="2064" name="Rectangle 16"/>
          <p:cNvSpPr>
            <a:spLocks noChangeArrowheads="1"/>
          </p:cNvSpPr>
          <p:nvPr/>
        </p:nvSpPr>
        <p:spPr bwMode="auto">
          <a:xfrm>
            <a:off x="3148013" y="3409950"/>
            <a:ext cx="2743200" cy="631825"/>
          </a:xfrm>
          <a:prstGeom prst="rect">
            <a:avLst/>
          </a:prstGeom>
          <a:noFill/>
          <a:ln w="9525">
            <a:noFill/>
            <a:miter lim="800000"/>
            <a:headEnd/>
            <a:tailEnd/>
          </a:ln>
        </p:spPr>
        <p:txBody>
          <a:bodyPr anchor="ctr"/>
          <a:lstStyle/>
          <a:p>
            <a:pPr algn="ctr"/>
            <a:r>
              <a:rPr lang="en-US" sz="3000">
                <a:solidFill>
                  <a:schemeClr val="tx2"/>
                </a:solidFill>
                <a:latin typeface="Arial" charset="0"/>
              </a:rPr>
              <a:t>- Hữu Trấp</a:t>
            </a:r>
          </a:p>
        </p:txBody>
      </p:sp>
      <p:sp>
        <p:nvSpPr>
          <p:cNvPr id="2065" name="Rectangle 17"/>
          <p:cNvSpPr>
            <a:spLocks noChangeArrowheads="1"/>
          </p:cNvSpPr>
          <p:nvPr/>
        </p:nvSpPr>
        <p:spPr bwMode="auto">
          <a:xfrm>
            <a:off x="3057525" y="3948113"/>
            <a:ext cx="2743200" cy="631825"/>
          </a:xfrm>
          <a:prstGeom prst="rect">
            <a:avLst/>
          </a:prstGeom>
          <a:noFill/>
          <a:ln w="9525">
            <a:noFill/>
            <a:miter lim="800000"/>
            <a:headEnd/>
            <a:tailEnd/>
          </a:ln>
        </p:spPr>
        <p:txBody>
          <a:bodyPr anchor="ctr"/>
          <a:lstStyle/>
          <a:p>
            <a:pPr algn="ctr"/>
            <a:r>
              <a:rPr lang="en-US" sz="3000">
                <a:solidFill>
                  <a:schemeClr val="tx2"/>
                </a:solidFill>
                <a:latin typeface="Arial" charset="0"/>
              </a:rPr>
              <a:t> - ganh đua</a:t>
            </a:r>
          </a:p>
        </p:txBody>
      </p:sp>
      <p:sp>
        <p:nvSpPr>
          <p:cNvPr id="2066" name="Rectangle 18"/>
          <p:cNvSpPr>
            <a:spLocks noChangeArrowheads="1"/>
          </p:cNvSpPr>
          <p:nvPr/>
        </p:nvSpPr>
        <p:spPr bwMode="auto">
          <a:xfrm>
            <a:off x="3390900" y="4495800"/>
            <a:ext cx="2819400" cy="631825"/>
          </a:xfrm>
          <a:prstGeom prst="rect">
            <a:avLst/>
          </a:prstGeom>
          <a:noFill/>
          <a:ln w="9525">
            <a:noFill/>
            <a:miter lim="800000"/>
            <a:headEnd/>
            <a:tailEnd/>
          </a:ln>
        </p:spPr>
        <p:txBody>
          <a:bodyPr anchor="ctr"/>
          <a:lstStyle/>
          <a:p>
            <a:pPr algn="ctr"/>
            <a:r>
              <a:rPr lang="en-US" sz="3000">
                <a:solidFill>
                  <a:schemeClr val="tx2"/>
                </a:solidFill>
                <a:latin typeface="Arial" charset="0"/>
              </a:rPr>
              <a:t>- khuyến khích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randombar(horizontal)">
                                      <p:cBhvr>
                                        <p:cTn id="7" dur="500"/>
                                        <p:tgtEl>
                                          <p:spTgt spid="2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dissolve">
                                      <p:cBhvr>
                                        <p:cTn id="12" dur="500"/>
                                        <p:tgtEl>
                                          <p:spTgt spid="205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55"/>
                                        </p:tgtEl>
                                        <p:attrNameLst>
                                          <p:attrName>style.visibility</p:attrName>
                                        </p:attrNameLst>
                                      </p:cBhvr>
                                      <p:to>
                                        <p:strVal val="visible"/>
                                      </p:to>
                                    </p:set>
                                    <p:animEffect transition="in" filter="dissolve">
                                      <p:cBhvr>
                                        <p:cTn id="15" dur="500"/>
                                        <p:tgtEl>
                                          <p:spTgt spid="205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dissolve">
                                      <p:cBhvr>
                                        <p:cTn id="18" dur="500"/>
                                        <p:tgtEl>
                                          <p:spTgt spid="205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064"/>
                                        </p:tgtEl>
                                        <p:attrNameLst>
                                          <p:attrName>style.visibility</p:attrName>
                                        </p:attrNameLst>
                                      </p:cBhvr>
                                      <p:to>
                                        <p:strVal val="visible"/>
                                      </p:to>
                                    </p:set>
                                    <p:animEffect transition="in" filter="randombar(horizontal)">
                                      <p:cBhvr>
                                        <p:cTn id="23" dur="500"/>
                                        <p:tgtEl>
                                          <p:spTgt spid="206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065"/>
                                        </p:tgtEl>
                                        <p:attrNameLst>
                                          <p:attrName>style.visibility</p:attrName>
                                        </p:attrNameLst>
                                      </p:cBhvr>
                                      <p:to>
                                        <p:strVal val="visible"/>
                                      </p:to>
                                    </p:set>
                                    <p:animEffect transition="in" filter="randombar(horizontal)">
                                      <p:cBhvr>
                                        <p:cTn id="26" dur="500"/>
                                        <p:tgtEl>
                                          <p:spTgt spid="2065"/>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066"/>
                                        </p:tgtEl>
                                        <p:attrNameLst>
                                          <p:attrName>style.visibility</p:attrName>
                                        </p:attrNameLst>
                                      </p:cBhvr>
                                      <p:to>
                                        <p:strVal val="visible"/>
                                      </p:to>
                                    </p:set>
                                    <p:animEffect transition="in" filter="randombar(horizontal)">
                                      <p:cBhvr>
                                        <p:cTn id="29" dur="500"/>
                                        <p:tgtEl>
                                          <p:spTgt spid="2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054" grpId="0"/>
      <p:bldP spid="2055" grpId="0"/>
      <p:bldP spid="2056" grpId="0"/>
      <p:bldP spid="2064" grpId="0"/>
      <p:bldP spid="2065" grpId="0"/>
      <p:bldP spid="20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0" y="1066800"/>
            <a:ext cx="9144000" cy="533400"/>
          </a:xfrm>
        </p:spPr>
        <p:txBody>
          <a:bodyPr/>
          <a:lstStyle/>
          <a:p>
            <a:pPr eaLnBrk="1" hangingPunct="1">
              <a:lnSpc>
                <a:spcPct val="90000"/>
              </a:lnSpc>
            </a:pPr>
            <a:r>
              <a:rPr lang="en-US" b="1" smtClean="0">
                <a:solidFill>
                  <a:srgbClr val="FF0000"/>
                </a:solidFill>
                <a:latin typeface="Arial" charset="0"/>
              </a:rPr>
              <a:t>Mùa đông trên rẻo cao</a:t>
            </a:r>
          </a:p>
        </p:txBody>
      </p:sp>
      <p:sp>
        <p:nvSpPr>
          <p:cNvPr id="4099" name="Rectangle 3"/>
          <p:cNvSpPr>
            <a:spLocks noGrp="1" noChangeArrowheads="1"/>
          </p:cNvSpPr>
          <p:nvPr>
            <p:ph type="ctrTitle"/>
          </p:nvPr>
        </p:nvSpPr>
        <p:spPr>
          <a:xfrm>
            <a:off x="0" y="0"/>
            <a:ext cx="9144000" cy="631825"/>
          </a:xfrm>
        </p:spPr>
        <p:txBody>
          <a:bodyPr/>
          <a:lstStyle/>
          <a:p>
            <a:pPr eaLnBrk="1" hangingPunct="1"/>
            <a:endParaRPr lang="en-US" sz="3000" b="1" smtClean="0">
              <a:latin typeface="Arial" charset="0"/>
            </a:endParaRPr>
          </a:p>
        </p:txBody>
      </p:sp>
      <p:sp>
        <p:nvSpPr>
          <p:cNvPr id="4100" name="Rectangle 4"/>
          <p:cNvSpPr>
            <a:spLocks noChangeArrowheads="1"/>
          </p:cNvSpPr>
          <p:nvPr/>
        </p:nvSpPr>
        <p:spPr bwMode="auto">
          <a:xfrm>
            <a:off x="0" y="533400"/>
            <a:ext cx="9144000" cy="631825"/>
          </a:xfrm>
          <a:prstGeom prst="rect">
            <a:avLst/>
          </a:prstGeom>
          <a:noFill/>
          <a:ln w="9525">
            <a:noFill/>
            <a:miter lim="800000"/>
            <a:headEnd/>
            <a:tailEnd/>
          </a:ln>
        </p:spPr>
        <p:txBody>
          <a:bodyPr anchor="ctr"/>
          <a:lstStyle/>
          <a:p>
            <a:pPr algn="ctr"/>
            <a:r>
              <a:rPr lang="en-US" sz="3000" b="1" u="sng">
                <a:solidFill>
                  <a:schemeClr val="tx2"/>
                </a:solidFill>
                <a:latin typeface="Arial" charset="0"/>
              </a:rPr>
              <a:t>Chính tả:</a:t>
            </a:r>
            <a:r>
              <a:rPr lang="en-US" sz="3000" b="1">
                <a:solidFill>
                  <a:schemeClr val="tx2"/>
                </a:solidFill>
                <a:latin typeface="Arial" charset="0"/>
              </a:rPr>
              <a:t> ( Nghe – viết)</a:t>
            </a:r>
            <a:endParaRPr lang="en-US" sz="3000" b="1" u="sng">
              <a:solidFill>
                <a:schemeClr val="tx2"/>
              </a:solidFill>
              <a:latin typeface="Arial" charset="0"/>
            </a:endParaRPr>
          </a:p>
        </p:txBody>
      </p:sp>
      <p:sp>
        <p:nvSpPr>
          <p:cNvPr id="4101" name="Line 8"/>
          <p:cNvSpPr>
            <a:spLocks noChangeShapeType="1"/>
          </p:cNvSpPr>
          <p:nvPr/>
        </p:nvSpPr>
        <p:spPr bwMode="auto">
          <a:xfrm>
            <a:off x="195263" y="0"/>
            <a:ext cx="0" cy="6858000"/>
          </a:xfrm>
          <a:prstGeom prst="line">
            <a:avLst/>
          </a:prstGeom>
          <a:noFill/>
          <a:ln w="57150" cmpd="thinThick">
            <a:solidFill>
              <a:schemeClr val="tx1"/>
            </a:solidFill>
            <a:round/>
            <a:headEnd/>
            <a:tailEnd/>
          </a:ln>
        </p:spPr>
        <p:txBody>
          <a:bodyPr/>
          <a:lstStyle/>
          <a:p>
            <a:endParaRPr lang="en-US"/>
          </a:p>
        </p:txBody>
      </p:sp>
      <p:sp>
        <p:nvSpPr>
          <p:cNvPr id="4102" name="Line 9"/>
          <p:cNvSpPr>
            <a:spLocks noChangeShapeType="1"/>
          </p:cNvSpPr>
          <p:nvPr/>
        </p:nvSpPr>
        <p:spPr bwMode="auto">
          <a:xfrm>
            <a:off x="0" y="6686550"/>
            <a:ext cx="9144000" cy="0"/>
          </a:xfrm>
          <a:prstGeom prst="line">
            <a:avLst/>
          </a:prstGeom>
          <a:noFill/>
          <a:ln w="57150" cmpd="thickThin">
            <a:solidFill>
              <a:schemeClr val="tx1"/>
            </a:solidFill>
            <a:round/>
            <a:headEnd/>
            <a:tailEnd/>
          </a:ln>
        </p:spPr>
        <p:txBody>
          <a:bodyPr/>
          <a:lstStyle/>
          <a:p>
            <a:endParaRPr lang="en-US"/>
          </a:p>
        </p:txBody>
      </p:sp>
      <p:pic>
        <p:nvPicPr>
          <p:cNvPr id="4103" name="Picture 10" descr="dancing_mushrooms_ha"/>
          <p:cNvPicPr>
            <a:picLocks noChangeAspect="1" noChangeArrowheads="1" noCrop="1"/>
          </p:cNvPicPr>
          <p:nvPr/>
        </p:nvPicPr>
        <p:blipFill>
          <a:blip r:embed="rId2"/>
          <a:srcRect/>
          <a:stretch>
            <a:fillRect/>
          </a:stretch>
        </p:blipFill>
        <p:spPr bwMode="auto">
          <a:xfrm>
            <a:off x="228600" y="5140325"/>
            <a:ext cx="2057400" cy="1489075"/>
          </a:xfrm>
          <a:prstGeom prst="rect">
            <a:avLst/>
          </a:prstGeom>
          <a:noFill/>
          <a:ln w="9525">
            <a:noFill/>
            <a:miter lim="800000"/>
            <a:headEnd/>
            <a:tailEnd/>
          </a:ln>
        </p:spPr>
      </p:pic>
      <p:pic>
        <p:nvPicPr>
          <p:cNvPr id="9230" name="Picture 14" descr="Y-Ty-2"/>
          <p:cNvPicPr>
            <a:picLocks noChangeAspect="1" noChangeArrowheads="1"/>
          </p:cNvPicPr>
          <p:nvPr/>
        </p:nvPicPr>
        <p:blipFill>
          <a:blip r:embed="rId3"/>
          <a:srcRect/>
          <a:stretch>
            <a:fillRect/>
          </a:stretch>
        </p:blipFill>
        <p:spPr bwMode="auto">
          <a:xfrm>
            <a:off x="4710113" y="1752600"/>
            <a:ext cx="4419600" cy="2543175"/>
          </a:xfrm>
          <a:prstGeom prst="rect">
            <a:avLst/>
          </a:prstGeom>
          <a:noFill/>
          <a:ln w="28575">
            <a:solidFill>
              <a:srgbClr val="FF0000"/>
            </a:solidFill>
            <a:miter lim="800000"/>
            <a:headEnd/>
            <a:tailEnd/>
          </a:ln>
        </p:spPr>
      </p:pic>
      <p:pic>
        <p:nvPicPr>
          <p:cNvPr id="9231" name="Picture 15" descr="Y-Ty-8"/>
          <p:cNvPicPr>
            <a:picLocks noChangeAspect="1" noChangeArrowheads="1"/>
          </p:cNvPicPr>
          <p:nvPr/>
        </p:nvPicPr>
        <p:blipFill>
          <a:blip r:embed="rId4"/>
          <a:srcRect/>
          <a:stretch>
            <a:fillRect/>
          </a:stretch>
        </p:blipFill>
        <p:spPr bwMode="auto">
          <a:xfrm>
            <a:off x="228600" y="1752600"/>
            <a:ext cx="4495800" cy="2543175"/>
          </a:xfrm>
          <a:prstGeom prst="rect">
            <a:avLst/>
          </a:prstGeom>
          <a:noFill/>
          <a:ln w="28575">
            <a:solidFill>
              <a:srgbClr val="FF0000"/>
            </a:solidFill>
            <a:miter lim="800000"/>
            <a:headEnd/>
            <a:tailEnd/>
          </a:ln>
        </p:spPr>
      </p:pic>
      <p:pic>
        <p:nvPicPr>
          <p:cNvPr id="9232" name="Picture 16" descr="03suoimonhintrencao"/>
          <p:cNvPicPr>
            <a:picLocks noChangeAspect="1" noChangeArrowheads="1"/>
          </p:cNvPicPr>
          <p:nvPr/>
        </p:nvPicPr>
        <p:blipFill>
          <a:blip r:embed="rId5"/>
          <a:srcRect/>
          <a:stretch>
            <a:fillRect/>
          </a:stretch>
        </p:blipFill>
        <p:spPr bwMode="auto">
          <a:xfrm>
            <a:off x="219075" y="4314825"/>
            <a:ext cx="4505325" cy="2514600"/>
          </a:xfrm>
          <a:prstGeom prst="rect">
            <a:avLst/>
          </a:prstGeom>
          <a:noFill/>
          <a:ln w="28575">
            <a:solidFill>
              <a:srgbClr val="FF0000"/>
            </a:solidFill>
            <a:miter lim="800000"/>
            <a:headEnd/>
            <a:tailEnd/>
          </a:ln>
        </p:spPr>
      </p:pic>
      <p:pic>
        <p:nvPicPr>
          <p:cNvPr id="9234" name="Picture 18" descr="20761350_images1473045_A6"/>
          <p:cNvPicPr>
            <a:picLocks noChangeAspect="1" noChangeArrowheads="1"/>
          </p:cNvPicPr>
          <p:nvPr/>
        </p:nvPicPr>
        <p:blipFill>
          <a:blip r:embed="rId6"/>
          <a:srcRect/>
          <a:stretch>
            <a:fillRect/>
          </a:stretch>
        </p:blipFill>
        <p:spPr bwMode="auto">
          <a:xfrm>
            <a:off x="4724400" y="4343400"/>
            <a:ext cx="4419600" cy="2514600"/>
          </a:xfrm>
          <a:prstGeom prst="rect">
            <a:avLst/>
          </a:prstGeom>
          <a:noFill/>
          <a:ln w="2857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9231"/>
                                        </p:tgtEl>
                                        <p:attrNameLst>
                                          <p:attrName>style.visibility</p:attrName>
                                        </p:attrNameLst>
                                      </p:cBhvr>
                                      <p:to>
                                        <p:strVal val="visible"/>
                                      </p:to>
                                    </p:set>
                                    <p:animEffect transition="in" filter="wheel(4)">
                                      <p:cBhvr>
                                        <p:cTn id="7" dur="1000"/>
                                        <p:tgtEl>
                                          <p:spTgt spid="9231"/>
                                        </p:tgtEl>
                                      </p:cBhvr>
                                    </p:animEffect>
                                  </p:childTnLst>
                                </p:cTn>
                              </p:par>
                              <p:par>
                                <p:cTn id="8" presetID="21" presetClass="entr" presetSubtype="4" fill="hold" nodeType="withEffect">
                                  <p:stCondLst>
                                    <p:cond delay="0"/>
                                  </p:stCondLst>
                                  <p:childTnLst>
                                    <p:set>
                                      <p:cBhvr>
                                        <p:cTn id="9" dur="1" fill="hold">
                                          <p:stCondLst>
                                            <p:cond delay="0"/>
                                          </p:stCondLst>
                                        </p:cTn>
                                        <p:tgtEl>
                                          <p:spTgt spid="9230"/>
                                        </p:tgtEl>
                                        <p:attrNameLst>
                                          <p:attrName>style.visibility</p:attrName>
                                        </p:attrNameLst>
                                      </p:cBhvr>
                                      <p:to>
                                        <p:strVal val="visible"/>
                                      </p:to>
                                    </p:set>
                                    <p:animEffect transition="in" filter="wheel(4)">
                                      <p:cBhvr>
                                        <p:cTn id="10" dur="1000"/>
                                        <p:tgtEl>
                                          <p:spTgt spid="9230"/>
                                        </p:tgtEl>
                                      </p:cBhvr>
                                    </p:animEffect>
                                  </p:childTnLst>
                                </p:cTn>
                              </p:par>
                              <p:par>
                                <p:cTn id="11" presetID="21" presetClass="entr" presetSubtype="4" fill="hold" nodeType="withEffect">
                                  <p:stCondLst>
                                    <p:cond delay="0"/>
                                  </p:stCondLst>
                                  <p:childTnLst>
                                    <p:set>
                                      <p:cBhvr>
                                        <p:cTn id="12" dur="1" fill="hold">
                                          <p:stCondLst>
                                            <p:cond delay="0"/>
                                          </p:stCondLst>
                                        </p:cTn>
                                        <p:tgtEl>
                                          <p:spTgt spid="9234"/>
                                        </p:tgtEl>
                                        <p:attrNameLst>
                                          <p:attrName>style.visibility</p:attrName>
                                        </p:attrNameLst>
                                      </p:cBhvr>
                                      <p:to>
                                        <p:strVal val="visible"/>
                                      </p:to>
                                    </p:set>
                                    <p:animEffect transition="in" filter="wheel(4)">
                                      <p:cBhvr>
                                        <p:cTn id="13" dur="1000"/>
                                        <p:tgtEl>
                                          <p:spTgt spid="9234"/>
                                        </p:tgtEl>
                                      </p:cBhvr>
                                    </p:animEffect>
                                  </p:childTnLst>
                                </p:cTn>
                              </p:par>
                              <p:par>
                                <p:cTn id="14" presetID="21" presetClass="entr" presetSubtype="4" fill="hold" nodeType="withEffect">
                                  <p:stCondLst>
                                    <p:cond delay="0"/>
                                  </p:stCondLst>
                                  <p:childTnLst>
                                    <p:set>
                                      <p:cBhvr>
                                        <p:cTn id="15" dur="1" fill="hold">
                                          <p:stCondLst>
                                            <p:cond delay="0"/>
                                          </p:stCondLst>
                                        </p:cTn>
                                        <p:tgtEl>
                                          <p:spTgt spid="9232"/>
                                        </p:tgtEl>
                                        <p:attrNameLst>
                                          <p:attrName>style.visibility</p:attrName>
                                        </p:attrNameLst>
                                      </p:cBhvr>
                                      <p:to>
                                        <p:strVal val="visible"/>
                                      </p:to>
                                    </p:set>
                                    <p:animEffect transition="in" filter="wheel(4)">
                                      <p:cBhvr>
                                        <p:cTn id="16" dur="1000"/>
                                        <p:tgtEl>
                                          <p:spTgt spid="923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9218">
                                            <p:txEl>
                                              <p:pRg st="0" end="0"/>
                                            </p:txEl>
                                          </p:spTgt>
                                        </p:tgtEl>
                                        <p:attrNameLst>
                                          <p:attrName>style.visibility</p:attrName>
                                        </p:attrNameLst>
                                      </p:cBhvr>
                                      <p:to>
                                        <p:strVal val="visible"/>
                                      </p:to>
                                    </p:set>
                                    <p:animEffect transition="in" filter="randombar(horizontal)">
                                      <p:cBhvr>
                                        <p:cTn id="21" dur="500"/>
                                        <p:tgtEl>
                                          <p:spTgt spid="92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0" y="1195388"/>
            <a:ext cx="9144000" cy="1143000"/>
          </a:xfrm>
        </p:spPr>
        <p:txBody>
          <a:bodyPr/>
          <a:lstStyle/>
          <a:p>
            <a:pPr eaLnBrk="1" hangingPunct="1">
              <a:lnSpc>
                <a:spcPct val="80000"/>
              </a:lnSpc>
            </a:pPr>
            <a:r>
              <a:rPr lang="en-US" b="1" smtClean="0">
                <a:solidFill>
                  <a:srgbClr val="FF0000"/>
                </a:solidFill>
                <a:latin typeface="Arial" charset="0"/>
              </a:rPr>
              <a:t>Mùa đông trên rẻo cao</a:t>
            </a:r>
          </a:p>
          <a:p>
            <a:pPr eaLnBrk="1" hangingPunct="1">
              <a:lnSpc>
                <a:spcPct val="80000"/>
              </a:lnSpc>
            </a:pPr>
            <a:r>
              <a:rPr lang="en-US" b="1" smtClean="0">
                <a:solidFill>
                  <a:srgbClr val="FF0000"/>
                </a:solidFill>
                <a:latin typeface="Arial" charset="0"/>
              </a:rPr>
              <a:t>			               </a:t>
            </a:r>
            <a:r>
              <a:rPr lang="en-US" sz="2800" i="1" smtClean="0">
                <a:latin typeface="Arial" charset="0"/>
              </a:rPr>
              <a:t>Theo </a:t>
            </a:r>
            <a:r>
              <a:rPr lang="en-US" sz="2800" b="1" smtClean="0">
                <a:latin typeface="Arial" charset="0"/>
              </a:rPr>
              <a:t>Ma Văn Kháng</a:t>
            </a:r>
            <a:r>
              <a:rPr lang="en-US" b="1" smtClean="0">
                <a:solidFill>
                  <a:srgbClr val="FF0000"/>
                </a:solidFill>
                <a:latin typeface="Arial" charset="0"/>
              </a:rPr>
              <a:t>	</a:t>
            </a:r>
          </a:p>
        </p:txBody>
      </p:sp>
      <p:sp>
        <p:nvSpPr>
          <p:cNvPr id="5123" name="Rectangle 3"/>
          <p:cNvSpPr>
            <a:spLocks noGrp="1" noChangeArrowheads="1"/>
          </p:cNvSpPr>
          <p:nvPr>
            <p:ph type="ctrTitle"/>
          </p:nvPr>
        </p:nvSpPr>
        <p:spPr>
          <a:xfrm>
            <a:off x="0" y="0"/>
            <a:ext cx="9144000" cy="631825"/>
          </a:xfrm>
        </p:spPr>
        <p:txBody>
          <a:bodyPr/>
          <a:lstStyle/>
          <a:p>
            <a:pPr eaLnBrk="1" hangingPunct="1"/>
            <a:endParaRPr lang="en-US" sz="3000" b="1" smtClean="0">
              <a:latin typeface="Arial" charset="0"/>
            </a:endParaRPr>
          </a:p>
        </p:txBody>
      </p:sp>
      <p:sp>
        <p:nvSpPr>
          <p:cNvPr id="5124" name="Line 5"/>
          <p:cNvSpPr>
            <a:spLocks noChangeShapeType="1"/>
          </p:cNvSpPr>
          <p:nvPr/>
        </p:nvSpPr>
        <p:spPr bwMode="auto">
          <a:xfrm>
            <a:off x="195263" y="0"/>
            <a:ext cx="0" cy="6858000"/>
          </a:xfrm>
          <a:prstGeom prst="line">
            <a:avLst/>
          </a:prstGeom>
          <a:noFill/>
          <a:ln w="57150" cmpd="thinThick">
            <a:solidFill>
              <a:schemeClr val="tx1"/>
            </a:solidFill>
            <a:round/>
            <a:headEnd/>
            <a:tailEnd/>
          </a:ln>
        </p:spPr>
        <p:txBody>
          <a:bodyPr/>
          <a:lstStyle/>
          <a:p>
            <a:endParaRPr lang="en-US"/>
          </a:p>
        </p:txBody>
      </p:sp>
      <p:sp>
        <p:nvSpPr>
          <p:cNvPr id="10252" name="Rectangle 12"/>
          <p:cNvSpPr>
            <a:spLocks noChangeArrowheads="1"/>
          </p:cNvSpPr>
          <p:nvPr/>
        </p:nvSpPr>
        <p:spPr bwMode="auto">
          <a:xfrm>
            <a:off x="0" y="2667000"/>
            <a:ext cx="9144000" cy="631825"/>
          </a:xfrm>
          <a:prstGeom prst="rect">
            <a:avLst/>
          </a:prstGeom>
          <a:noFill/>
          <a:ln w="9525">
            <a:noFill/>
            <a:miter lim="800000"/>
            <a:headEnd/>
            <a:tailEnd/>
          </a:ln>
        </p:spPr>
        <p:txBody>
          <a:bodyPr anchor="ctr"/>
          <a:lstStyle/>
          <a:p>
            <a:r>
              <a:rPr lang="en-US" sz="3000" b="1">
                <a:solidFill>
                  <a:schemeClr val="tx2"/>
                </a:solidFill>
                <a:latin typeface="Arial" charset="0"/>
              </a:rPr>
              <a:t>	</a:t>
            </a:r>
            <a:r>
              <a:rPr lang="en-US" sz="3000" b="1" u="sng">
                <a:solidFill>
                  <a:schemeClr val="tx2"/>
                </a:solidFill>
                <a:latin typeface="Arial" charset="0"/>
              </a:rPr>
              <a:t>Hoạt động 1:</a:t>
            </a:r>
            <a:r>
              <a:rPr lang="en-US" sz="3000" b="1">
                <a:solidFill>
                  <a:schemeClr val="tx2"/>
                </a:solidFill>
                <a:latin typeface="Arial" charset="0"/>
              </a:rPr>
              <a:t>  Tìm hiểu bài chính tả</a:t>
            </a:r>
            <a:endParaRPr lang="en-US" sz="3000" b="1" u="sng">
              <a:solidFill>
                <a:schemeClr val="tx2"/>
              </a:solidFill>
              <a:latin typeface="Arial" charset="0"/>
            </a:endParaRPr>
          </a:p>
        </p:txBody>
      </p:sp>
      <p:sp>
        <p:nvSpPr>
          <p:cNvPr id="10253" name="Rectangle 13"/>
          <p:cNvSpPr>
            <a:spLocks noChangeArrowheads="1"/>
          </p:cNvSpPr>
          <p:nvPr/>
        </p:nvSpPr>
        <p:spPr bwMode="auto">
          <a:xfrm>
            <a:off x="0" y="3225800"/>
            <a:ext cx="9144000" cy="631825"/>
          </a:xfrm>
          <a:prstGeom prst="rect">
            <a:avLst/>
          </a:prstGeom>
          <a:noFill/>
          <a:ln w="9525">
            <a:noFill/>
            <a:miter lim="800000"/>
            <a:headEnd/>
            <a:tailEnd/>
          </a:ln>
        </p:spPr>
        <p:txBody>
          <a:bodyPr anchor="ctr"/>
          <a:lstStyle/>
          <a:p>
            <a:r>
              <a:rPr lang="en-US" sz="3000" b="1">
                <a:solidFill>
                  <a:schemeClr val="tx2"/>
                </a:solidFill>
                <a:latin typeface="Arial" charset="0"/>
              </a:rPr>
              <a:t>	</a:t>
            </a:r>
            <a:r>
              <a:rPr lang="en-US" sz="3000" b="1" u="sng">
                <a:solidFill>
                  <a:schemeClr val="tx2"/>
                </a:solidFill>
                <a:latin typeface="Arial" charset="0"/>
              </a:rPr>
              <a:t>Hoạt động 2:</a:t>
            </a:r>
            <a:r>
              <a:rPr lang="en-US" sz="3000" b="1">
                <a:solidFill>
                  <a:schemeClr val="tx2"/>
                </a:solidFill>
                <a:latin typeface="Arial" charset="0"/>
              </a:rPr>
              <a:t>   Viết từ khó</a:t>
            </a:r>
            <a:endParaRPr lang="en-US" sz="3000" b="1" u="sng">
              <a:solidFill>
                <a:schemeClr val="tx2"/>
              </a:solidFill>
              <a:latin typeface="Arial" charset="0"/>
            </a:endParaRPr>
          </a:p>
        </p:txBody>
      </p:sp>
      <p:sp>
        <p:nvSpPr>
          <p:cNvPr id="10254" name="Rectangle 14"/>
          <p:cNvSpPr>
            <a:spLocks noChangeArrowheads="1"/>
          </p:cNvSpPr>
          <p:nvPr/>
        </p:nvSpPr>
        <p:spPr bwMode="auto">
          <a:xfrm>
            <a:off x="0" y="3773488"/>
            <a:ext cx="9144000" cy="631825"/>
          </a:xfrm>
          <a:prstGeom prst="rect">
            <a:avLst/>
          </a:prstGeom>
          <a:noFill/>
          <a:ln w="9525">
            <a:noFill/>
            <a:miter lim="800000"/>
            <a:headEnd/>
            <a:tailEnd/>
          </a:ln>
        </p:spPr>
        <p:txBody>
          <a:bodyPr anchor="ctr"/>
          <a:lstStyle/>
          <a:p>
            <a:r>
              <a:rPr lang="en-US" sz="3000" b="1">
                <a:solidFill>
                  <a:schemeClr val="tx2"/>
                </a:solidFill>
                <a:latin typeface="Arial" charset="0"/>
              </a:rPr>
              <a:t>	</a:t>
            </a:r>
            <a:r>
              <a:rPr lang="en-US" sz="3000" b="1" u="sng">
                <a:solidFill>
                  <a:schemeClr val="tx2"/>
                </a:solidFill>
                <a:latin typeface="Arial" charset="0"/>
              </a:rPr>
              <a:t>Hoạt động 3:</a:t>
            </a:r>
            <a:r>
              <a:rPr lang="en-US" sz="3000" b="1">
                <a:solidFill>
                  <a:schemeClr val="tx2"/>
                </a:solidFill>
                <a:latin typeface="Arial" charset="0"/>
              </a:rPr>
              <a:t>   Viết chính tả</a:t>
            </a:r>
            <a:endParaRPr lang="en-US" sz="3000" b="1" u="sng">
              <a:solidFill>
                <a:schemeClr val="tx2"/>
              </a:solidFill>
              <a:latin typeface="Arial" charset="0"/>
            </a:endParaRPr>
          </a:p>
        </p:txBody>
      </p:sp>
      <p:sp>
        <p:nvSpPr>
          <p:cNvPr id="10255" name="Rectangle 15"/>
          <p:cNvSpPr>
            <a:spLocks noChangeArrowheads="1"/>
          </p:cNvSpPr>
          <p:nvPr/>
        </p:nvSpPr>
        <p:spPr bwMode="auto">
          <a:xfrm>
            <a:off x="0" y="4321175"/>
            <a:ext cx="9144000" cy="631825"/>
          </a:xfrm>
          <a:prstGeom prst="rect">
            <a:avLst/>
          </a:prstGeom>
          <a:noFill/>
          <a:ln w="9525">
            <a:noFill/>
            <a:miter lim="800000"/>
            <a:headEnd/>
            <a:tailEnd/>
          </a:ln>
        </p:spPr>
        <p:txBody>
          <a:bodyPr anchor="ctr"/>
          <a:lstStyle/>
          <a:p>
            <a:r>
              <a:rPr lang="en-US" sz="3000" b="1">
                <a:solidFill>
                  <a:schemeClr val="tx2"/>
                </a:solidFill>
                <a:latin typeface="Arial" charset="0"/>
              </a:rPr>
              <a:t>	</a:t>
            </a:r>
            <a:r>
              <a:rPr lang="en-US" sz="3000" b="1" u="sng">
                <a:solidFill>
                  <a:schemeClr val="tx2"/>
                </a:solidFill>
                <a:latin typeface="Arial" charset="0"/>
              </a:rPr>
              <a:t>Hoạt động 4:</a:t>
            </a:r>
            <a:r>
              <a:rPr lang="en-US" sz="3000" b="1">
                <a:solidFill>
                  <a:schemeClr val="tx2"/>
                </a:solidFill>
                <a:latin typeface="Arial" charset="0"/>
              </a:rPr>
              <a:t>   Làm bài tập</a:t>
            </a:r>
            <a:endParaRPr lang="en-US" sz="3000" b="1" u="sng">
              <a:solidFill>
                <a:schemeClr val="tx2"/>
              </a:solidFill>
              <a:latin typeface="Arial" charset="0"/>
            </a:endParaRPr>
          </a:p>
        </p:txBody>
      </p:sp>
      <p:sp>
        <p:nvSpPr>
          <p:cNvPr id="10257" name="Rectangle 17"/>
          <p:cNvSpPr>
            <a:spLocks noChangeArrowheads="1"/>
          </p:cNvSpPr>
          <p:nvPr/>
        </p:nvSpPr>
        <p:spPr bwMode="auto">
          <a:xfrm>
            <a:off x="0" y="3206750"/>
            <a:ext cx="9144000" cy="631825"/>
          </a:xfrm>
          <a:prstGeom prst="rect">
            <a:avLst/>
          </a:prstGeom>
          <a:noFill/>
          <a:ln w="9525">
            <a:noFill/>
            <a:miter lim="800000"/>
            <a:headEnd/>
            <a:tailEnd/>
          </a:ln>
        </p:spPr>
        <p:txBody>
          <a:bodyPr anchor="ctr"/>
          <a:lstStyle/>
          <a:p>
            <a:pPr algn="ctr"/>
            <a:r>
              <a:rPr lang="en-US" sz="3000">
                <a:solidFill>
                  <a:schemeClr val="tx2"/>
                </a:solidFill>
                <a:latin typeface="Arial" charset="0"/>
              </a:rPr>
              <a:t>Mùa đông về cảnh vật trên rẻo cao như thế nào ?</a:t>
            </a:r>
          </a:p>
        </p:txBody>
      </p:sp>
      <p:sp>
        <p:nvSpPr>
          <p:cNvPr id="5130" name="Line 18"/>
          <p:cNvSpPr>
            <a:spLocks noChangeShapeType="1"/>
          </p:cNvSpPr>
          <p:nvPr/>
        </p:nvSpPr>
        <p:spPr bwMode="auto">
          <a:xfrm>
            <a:off x="0" y="6686550"/>
            <a:ext cx="9144000" cy="0"/>
          </a:xfrm>
          <a:prstGeom prst="line">
            <a:avLst/>
          </a:prstGeom>
          <a:noFill/>
          <a:ln w="57150" cmpd="thickThin">
            <a:solidFill>
              <a:schemeClr val="tx1"/>
            </a:solidFill>
            <a:round/>
            <a:headEnd/>
            <a:tailEnd/>
          </a:ln>
        </p:spPr>
        <p:txBody>
          <a:bodyPr/>
          <a:lstStyle/>
          <a:p>
            <a:endParaRPr lang="en-US"/>
          </a:p>
        </p:txBody>
      </p:sp>
      <p:sp>
        <p:nvSpPr>
          <p:cNvPr id="5131" name="Rectangle 20"/>
          <p:cNvSpPr>
            <a:spLocks noChangeArrowheads="1"/>
          </p:cNvSpPr>
          <p:nvPr/>
        </p:nvSpPr>
        <p:spPr bwMode="auto">
          <a:xfrm>
            <a:off x="0" y="533400"/>
            <a:ext cx="9144000" cy="631825"/>
          </a:xfrm>
          <a:prstGeom prst="rect">
            <a:avLst/>
          </a:prstGeom>
          <a:noFill/>
          <a:ln w="9525">
            <a:noFill/>
            <a:miter lim="800000"/>
            <a:headEnd/>
            <a:tailEnd/>
          </a:ln>
        </p:spPr>
        <p:txBody>
          <a:bodyPr anchor="ctr"/>
          <a:lstStyle/>
          <a:p>
            <a:pPr algn="ctr"/>
            <a:r>
              <a:rPr lang="en-US" sz="3000" b="1" u="sng">
                <a:solidFill>
                  <a:schemeClr val="tx2"/>
                </a:solidFill>
                <a:latin typeface="Arial" charset="0"/>
              </a:rPr>
              <a:t>Chính tả:</a:t>
            </a:r>
            <a:r>
              <a:rPr lang="en-US" sz="3000" b="1">
                <a:solidFill>
                  <a:schemeClr val="tx2"/>
                </a:solidFill>
                <a:latin typeface="Arial" charset="0"/>
              </a:rPr>
              <a:t> ( Nghe – viết)</a:t>
            </a:r>
            <a:endParaRPr lang="en-US" sz="3000" b="1" u="sng">
              <a:solidFill>
                <a:schemeClr val="tx2"/>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252"/>
                                        </p:tgtEl>
                                        <p:attrNameLst>
                                          <p:attrName>style.visibility</p:attrName>
                                        </p:attrNameLst>
                                      </p:cBhvr>
                                      <p:to>
                                        <p:strVal val="visible"/>
                                      </p:to>
                                    </p:set>
                                    <p:animEffect transition="in" filter="randombar(horizontal)">
                                      <p:cBhvr>
                                        <p:cTn id="7" dur="500"/>
                                        <p:tgtEl>
                                          <p:spTgt spid="1025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253"/>
                                        </p:tgtEl>
                                        <p:attrNameLst>
                                          <p:attrName>style.visibility</p:attrName>
                                        </p:attrNameLst>
                                      </p:cBhvr>
                                      <p:to>
                                        <p:strVal val="visible"/>
                                      </p:to>
                                    </p:set>
                                    <p:animEffect transition="in" filter="randombar(horizontal)">
                                      <p:cBhvr>
                                        <p:cTn id="10" dur="500"/>
                                        <p:tgtEl>
                                          <p:spTgt spid="1025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254"/>
                                        </p:tgtEl>
                                        <p:attrNameLst>
                                          <p:attrName>style.visibility</p:attrName>
                                        </p:attrNameLst>
                                      </p:cBhvr>
                                      <p:to>
                                        <p:strVal val="visible"/>
                                      </p:to>
                                    </p:set>
                                    <p:animEffect transition="in" filter="randombar(horizontal)">
                                      <p:cBhvr>
                                        <p:cTn id="13" dur="500"/>
                                        <p:tgtEl>
                                          <p:spTgt spid="1025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255"/>
                                        </p:tgtEl>
                                        <p:attrNameLst>
                                          <p:attrName>style.visibility</p:attrName>
                                        </p:attrNameLst>
                                      </p:cBhvr>
                                      <p:to>
                                        <p:strVal val="visible"/>
                                      </p:to>
                                    </p:set>
                                    <p:animEffect transition="in" filter="randombar(horizontal)">
                                      <p:cBhvr>
                                        <p:cTn id="16" dur="500"/>
                                        <p:tgtEl>
                                          <p:spTgt spid="1025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xit" presetSubtype="10" fill="hold" grpId="1" nodeType="clickEffect">
                                  <p:stCondLst>
                                    <p:cond delay="0"/>
                                  </p:stCondLst>
                                  <p:childTnLst>
                                    <p:animEffect transition="out" filter="checkerboard(across)">
                                      <p:cBhvr>
                                        <p:cTn id="20" dur="500"/>
                                        <p:tgtEl>
                                          <p:spTgt spid="10253"/>
                                        </p:tgtEl>
                                      </p:cBhvr>
                                    </p:animEffect>
                                    <p:set>
                                      <p:cBhvr>
                                        <p:cTn id="21" dur="1" fill="hold">
                                          <p:stCondLst>
                                            <p:cond delay="499"/>
                                          </p:stCondLst>
                                        </p:cTn>
                                        <p:tgtEl>
                                          <p:spTgt spid="10253"/>
                                        </p:tgtEl>
                                        <p:attrNameLst>
                                          <p:attrName>style.visibility</p:attrName>
                                        </p:attrNameLst>
                                      </p:cBhvr>
                                      <p:to>
                                        <p:strVal val="hidden"/>
                                      </p:to>
                                    </p:set>
                                  </p:childTnLst>
                                </p:cTn>
                              </p:par>
                              <p:par>
                                <p:cTn id="22" presetID="5" presetClass="exit" presetSubtype="10" fill="hold" grpId="1" nodeType="withEffect">
                                  <p:stCondLst>
                                    <p:cond delay="0"/>
                                  </p:stCondLst>
                                  <p:childTnLst>
                                    <p:animEffect transition="out" filter="checkerboard(across)">
                                      <p:cBhvr>
                                        <p:cTn id="23" dur="500"/>
                                        <p:tgtEl>
                                          <p:spTgt spid="10254"/>
                                        </p:tgtEl>
                                      </p:cBhvr>
                                    </p:animEffect>
                                    <p:set>
                                      <p:cBhvr>
                                        <p:cTn id="24" dur="1" fill="hold">
                                          <p:stCondLst>
                                            <p:cond delay="499"/>
                                          </p:stCondLst>
                                        </p:cTn>
                                        <p:tgtEl>
                                          <p:spTgt spid="10254"/>
                                        </p:tgtEl>
                                        <p:attrNameLst>
                                          <p:attrName>style.visibility</p:attrName>
                                        </p:attrNameLst>
                                      </p:cBhvr>
                                      <p:to>
                                        <p:strVal val="hidden"/>
                                      </p:to>
                                    </p:set>
                                  </p:childTnLst>
                                </p:cTn>
                              </p:par>
                              <p:par>
                                <p:cTn id="25" presetID="5" presetClass="exit" presetSubtype="10" fill="hold" grpId="1" nodeType="withEffect">
                                  <p:stCondLst>
                                    <p:cond delay="0"/>
                                  </p:stCondLst>
                                  <p:childTnLst>
                                    <p:animEffect transition="out" filter="checkerboard(across)">
                                      <p:cBhvr>
                                        <p:cTn id="26" dur="500"/>
                                        <p:tgtEl>
                                          <p:spTgt spid="10255"/>
                                        </p:tgtEl>
                                      </p:cBhvr>
                                    </p:animEffect>
                                    <p:set>
                                      <p:cBhvr>
                                        <p:cTn id="27" dur="1" fill="hold">
                                          <p:stCondLst>
                                            <p:cond delay="499"/>
                                          </p:stCondLst>
                                        </p:cTn>
                                        <p:tgtEl>
                                          <p:spTgt spid="10255"/>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257"/>
                                        </p:tgtEl>
                                        <p:attrNameLst>
                                          <p:attrName>style.visibility</p:attrName>
                                        </p:attrNameLst>
                                      </p:cBhvr>
                                      <p:to>
                                        <p:strVal val="visible"/>
                                      </p:to>
                                    </p:set>
                                    <p:animEffect transition="in" filter="randombar(horizontal)">
                                      <p:cBhvr>
                                        <p:cTn id="32" dur="500"/>
                                        <p:tgtEl>
                                          <p:spTgt spid="10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2" grpId="0"/>
      <p:bldP spid="10253" grpId="0"/>
      <p:bldP spid="10253" grpId="1"/>
      <p:bldP spid="10254" grpId="0"/>
      <p:bldP spid="10254" grpId="1"/>
      <p:bldP spid="10255" grpId="0"/>
      <p:bldP spid="10255" grpId="1"/>
      <p:bldP spid="102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subTitle" idx="1"/>
          </p:nvPr>
        </p:nvSpPr>
        <p:spPr>
          <a:xfrm>
            <a:off x="0" y="1066800"/>
            <a:ext cx="9144000" cy="1143000"/>
          </a:xfrm>
        </p:spPr>
        <p:txBody>
          <a:bodyPr/>
          <a:lstStyle/>
          <a:p>
            <a:pPr eaLnBrk="1" hangingPunct="1"/>
            <a:r>
              <a:rPr lang="en-US" b="1" smtClean="0">
                <a:solidFill>
                  <a:srgbClr val="FF0000"/>
                </a:solidFill>
                <a:latin typeface="Arial" charset="0"/>
              </a:rPr>
              <a:t>Mùa đông trên rẻo cao</a:t>
            </a:r>
          </a:p>
          <a:p>
            <a:pPr eaLnBrk="1" hangingPunct="1"/>
            <a:r>
              <a:rPr lang="en-US" sz="2800" b="1" i="1" smtClean="0">
                <a:latin typeface="Arial" charset="0"/>
              </a:rPr>
              <a:t>                                                        Theo </a:t>
            </a:r>
            <a:r>
              <a:rPr lang="en-US" sz="2800" b="1" smtClean="0">
                <a:latin typeface="Arial" charset="0"/>
              </a:rPr>
              <a:t>Ma Văn Kháng</a:t>
            </a:r>
            <a:endParaRPr lang="en-US" sz="2800" b="1" i="1" smtClean="0">
              <a:latin typeface="Arial" charset="0"/>
            </a:endParaRPr>
          </a:p>
        </p:txBody>
      </p:sp>
      <p:sp>
        <p:nvSpPr>
          <p:cNvPr id="6147" name="Rectangle 3"/>
          <p:cNvSpPr>
            <a:spLocks noGrp="1" noChangeArrowheads="1"/>
          </p:cNvSpPr>
          <p:nvPr>
            <p:ph type="ctrTitle"/>
          </p:nvPr>
        </p:nvSpPr>
        <p:spPr>
          <a:xfrm>
            <a:off x="0" y="0"/>
            <a:ext cx="9144000" cy="631825"/>
          </a:xfrm>
        </p:spPr>
        <p:txBody>
          <a:bodyPr/>
          <a:lstStyle/>
          <a:p>
            <a:pPr eaLnBrk="1" hangingPunct="1"/>
            <a:endParaRPr lang="en-US" sz="3000" b="1" smtClean="0">
              <a:latin typeface="Arial" charset="0"/>
            </a:endParaRPr>
          </a:p>
        </p:txBody>
      </p:sp>
      <p:sp>
        <p:nvSpPr>
          <p:cNvPr id="6148" name="Line 5"/>
          <p:cNvSpPr>
            <a:spLocks noChangeShapeType="1"/>
          </p:cNvSpPr>
          <p:nvPr/>
        </p:nvSpPr>
        <p:spPr bwMode="auto">
          <a:xfrm>
            <a:off x="195263" y="0"/>
            <a:ext cx="0" cy="6858000"/>
          </a:xfrm>
          <a:prstGeom prst="line">
            <a:avLst/>
          </a:prstGeom>
          <a:noFill/>
          <a:ln w="57150" cmpd="thinThick">
            <a:solidFill>
              <a:schemeClr val="tx1"/>
            </a:solidFill>
            <a:round/>
            <a:headEnd/>
            <a:tailEnd/>
          </a:ln>
        </p:spPr>
        <p:txBody>
          <a:bodyPr/>
          <a:lstStyle/>
          <a:p>
            <a:endParaRPr lang="en-US"/>
          </a:p>
        </p:txBody>
      </p:sp>
      <p:sp>
        <p:nvSpPr>
          <p:cNvPr id="11271" name="Rectangle 7"/>
          <p:cNvSpPr>
            <a:spLocks noChangeArrowheads="1"/>
          </p:cNvSpPr>
          <p:nvPr/>
        </p:nvSpPr>
        <p:spPr bwMode="auto">
          <a:xfrm>
            <a:off x="0" y="2197100"/>
            <a:ext cx="9144000" cy="631825"/>
          </a:xfrm>
          <a:prstGeom prst="rect">
            <a:avLst/>
          </a:prstGeom>
          <a:noFill/>
          <a:ln w="9525">
            <a:noFill/>
            <a:miter lim="800000"/>
            <a:headEnd/>
            <a:tailEnd/>
          </a:ln>
        </p:spPr>
        <p:txBody>
          <a:bodyPr anchor="ctr"/>
          <a:lstStyle/>
          <a:p>
            <a:r>
              <a:rPr lang="en-US" sz="3000" b="1">
                <a:solidFill>
                  <a:schemeClr val="tx2"/>
                </a:solidFill>
                <a:latin typeface="Arial" charset="0"/>
              </a:rPr>
              <a:t>	</a:t>
            </a:r>
            <a:r>
              <a:rPr lang="en-US" sz="3000" b="1" u="sng">
                <a:solidFill>
                  <a:schemeClr val="tx2"/>
                </a:solidFill>
                <a:latin typeface="Arial" charset="0"/>
              </a:rPr>
              <a:t>Hoạt động 2:</a:t>
            </a:r>
            <a:r>
              <a:rPr lang="en-US" sz="3000" b="1">
                <a:solidFill>
                  <a:schemeClr val="tx2"/>
                </a:solidFill>
                <a:latin typeface="Arial" charset="0"/>
              </a:rPr>
              <a:t>   Viết từ khó</a:t>
            </a:r>
            <a:endParaRPr lang="en-US" sz="3000" b="1" u="sng">
              <a:solidFill>
                <a:schemeClr val="tx2"/>
              </a:solidFill>
              <a:latin typeface="Arial" charset="0"/>
            </a:endParaRPr>
          </a:p>
        </p:txBody>
      </p:sp>
      <p:sp>
        <p:nvSpPr>
          <p:cNvPr id="11275" name="Rectangle 11"/>
          <p:cNvSpPr>
            <a:spLocks noChangeArrowheads="1"/>
          </p:cNvSpPr>
          <p:nvPr/>
        </p:nvSpPr>
        <p:spPr bwMode="auto">
          <a:xfrm>
            <a:off x="2819400" y="2882900"/>
            <a:ext cx="2133600" cy="631825"/>
          </a:xfrm>
          <a:prstGeom prst="rect">
            <a:avLst/>
          </a:prstGeom>
          <a:noFill/>
          <a:ln w="9525">
            <a:noFill/>
            <a:miter lim="800000"/>
            <a:headEnd/>
            <a:tailEnd/>
          </a:ln>
        </p:spPr>
        <p:txBody>
          <a:bodyPr anchor="ctr"/>
          <a:lstStyle/>
          <a:p>
            <a:pPr algn="ctr"/>
            <a:r>
              <a:rPr lang="en-US" sz="3000">
                <a:solidFill>
                  <a:schemeClr val="tx2"/>
                </a:solidFill>
                <a:latin typeface="Arial" charset="0"/>
              </a:rPr>
              <a:t>sườn núi</a:t>
            </a:r>
          </a:p>
        </p:txBody>
      </p:sp>
      <p:sp>
        <p:nvSpPr>
          <p:cNvPr id="11276" name="Rectangle 12"/>
          <p:cNvSpPr>
            <a:spLocks noChangeArrowheads="1"/>
          </p:cNvSpPr>
          <p:nvPr/>
        </p:nvSpPr>
        <p:spPr bwMode="auto">
          <a:xfrm>
            <a:off x="2819400" y="3492500"/>
            <a:ext cx="2667000" cy="631825"/>
          </a:xfrm>
          <a:prstGeom prst="rect">
            <a:avLst/>
          </a:prstGeom>
          <a:noFill/>
          <a:ln w="9525">
            <a:noFill/>
            <a:miter lim="800000"/>
            <a:headEnd/>
            <a:tailEnd/>
          </a:ln>
        </p:spPr>
        <p:txBody>
          <a:bodyPr anchor="ctr"/>
          <a:lstStyle/>
          <a:p>
            <a:pPr algn="ctr"/>
            <a:r>
              <a:rPr lang="en-US" sz="3000">
                <a:solidFill>
                  <a:schemeClr val="tx2"/>
                </a:solidFill>
                <a:latin typeface="Arial" charset="0"/>
              </a:rPr>
              <a:t>trườn xuống</a:t>
            </a:r>
          </a:p>
        </p:txBody>
      </p:sp>
      <p:sp>
        <p:nvSpPr>
          <p:cNvPr id="11277" name="Rectangle 13"/>
          <p:cNvSpPr>
            <a:spLocks noChangeArrowheads="1"/>
          </p:cNvSpPr>
          <p:nvPr/>
        </p:nvSpPr>
        <p:spPr bwMode="auto">
          <a:xfrm>
            <a:off x="2466975" y="4079875"/>
            <a:ext cx="2667000" cy="631825"/>
          </a:xfrm>
          <a:prstGeom prst="rect">
            <a:avLst/>
          </a:prstGeom>
          <a:noFill/>
          <a:ln w="9525">
            <a:noFill/>
            <a:miter lim="800000"/>
            <a:headEnd/>
            <a:tailEnd/>
          </a:ln>
        </p:spPr>
        <p:txBody>
          <a:bodyPr anchor="ctr"/>
          <a:lstStyle/>
          <a:p>
            <a:pPr algn="ctr"/>
            <a:r>
              <a:rPr lang="en-US" sz="3000">
                <a:solidFill>
                  <a:schemeClr val="tx2"/>
                </a:solidFill>
                <a:latin typeface="Arial" charset="0"/>
              </a:rPr>
              <a:t>chít bạc</a:t>
            </a:r>
          </a:p>
        </p:txBody>
      </p:sp>
      <p:sp>
        <p:nvSpPr>
          <p:cNvPr id="11278" name="Rectangle 14"/>
          <p:cNvSpPr>
            <a:spLocks noChangeArrowheads="1"/>
          </p:cNvSpPr>
          <p:nvPr/>
        </p:nvSpPr>
        <p:spPr bwMode="auto">
          <a:xfrm>
            <a:off x="2743200" y="4635500"/>
            <a:ext cx="2667000" cy="631825"/>
          </a:xfrm>
          <a:prstGeom prst="rect">
            <a:avLst/>
          </a:prstGeom>
          <a:noFill/>
          <a:ln w="9525">
            <a:noFill/>
            <a:miter lim="800000"/>
            <a:headEnd/>
            <a:tailEnd/>
          </a:ln>
        </p:spPr>
        <p:txBody>
          <a:bodyPr anchor="ctr"/>
          <a:lstStyle/>
          <a:p>
            <a:pPr algn="ctr"/>
            <a:r>
              <a:rPr lang="en-US" sz="3000">
                <a:solidFill>
                  <a:schemeClr val="tx2"/>
                </a:solidFill>
                <a:latin typeface="Arial" charset="0"/>
              </a:rPr>
              <a:t>dải sỏi cuội</a:t>
            </a:r>
          </a:p>
        </p:txBody>
      </p:sp>
      <p:sp>
        <p:nvSpPr>
          <p:cNvPr id="11279" name="Rectangle 15"/>
          <p:cNvSpPr>
            <a:spLocks noChangeArrowheads="1"/>
          </p:cNvSpPr>
          <p:nvPr/>
        </p:nvSpPr>
        <p:spPr bwMode="auto">
          <a:xfrm>
            <a:off x="2643188" y="5168900"/>
            <a:ext cx="2667000" cy="631825"/>
          </a:xfrm>
          <a:prstGeom prst="rect">
            <a:avLst/>
          </a:prstGeom>
          <a:noFill/>
          <a:ln w="9525">
            <a:noFill/>
            <a:miter lim="800000"/>
            <a:headEnd/>
            <a:tailEnd/>
          </a:ln>
        </p:spPr>
        <p:txBody>
          <a:bodyPr anchor="ctr"/>
          <a:lstStyle/>
          <a:p>
            <a:pPr algn="ctr"/>
            <a:r>
              <a:rPr lang="en-US" sz="3000">
                <a:solidFill>
                  <a:schemeClr val="tx2"/>
                </a:solidFill>
                <a:latin typeface="Arial" charset="0"/>
              </a:rPr>
              <a:t>nhẵn nhụi</a:t>
            </a:r>
          </a:p>
        </p:txBody>
      </p:sp>
      <p:sp>
        <p:nvSpPr>
          <p:cNvPr id="11280" name="Rectangle 16"/>
          <p:cNvSpPr>
            <a:spLocks noChangeArrowheads="1"/>
          </p:cNvSpPr>
          <p:nvPr/>
        </p:nvSpPr>
        <p:spPr bwMode="auto">
          <a:xfrm>
            <a:off x="2857500" y="5768975"/>
            <a:ext cx="2667000" cy="631825"/>
          </a:xfrm>
          <a:prstGeom prst="rect">
            <a:avLst/>
          </a:prstGeom>
          <a:noFill/>
          <a:ln w="9525">
            <a:noFill/>
            <a:miter lim="800000"/>
            <a:headEnd/>
            <a:tailEnd/>
          </a:ln>
        </p:spPr>
        <p:txBody>
          <a:bodyPr anchor="ctr"/>
          <a:lstStyle/>
          <a:p>
            <a:pPr algn="ctr"/>
            <a:r>
              <a:rPr lang="en-US" sz="3000">
                <a:solidFill>
                  <a:schemeClr val="tx2"/>
                </a:solidFill>
                <a:latin typeface="Arial" charset="0"/>
              </a:rPr>
              <a:t>khua lao xao</a:t>
            </a:r>
          </a:p>
        </p:txBody>
      </p:sp>
      <p:sp>
        <p:nvSpPr>
          <p:cNvPr id="6156" name="Line 17"/>
          <p:cNvSpPr>
            <a:spLocks noChangeShapeType="1"/>
          </p:cNvSpPr>
          <p:nvPr/>
        </p:nvSpPr>
        <p:spPr bwMode="auto">
          <a:xfrm>
            <a:off x="0" y="6686550"/>
            <a:ext cx="9144000" cy="0"/>
          </a:xfrm>
          <a:prstGeom prst="line">
            <a:avLst/>
          </a:prstGeom>
          <a:noFill/>
          <a:ln w="57150" cmpd="thickThin">
            <a:solidFill>
              <a:schemeClr val="tx1"/>
            </a:solidFill>
            <a:round/>
            <a:headEnd/>
            <a:tailEnd/>
          </a:ln>
        </p:spPr>
        <p:txBody>
          <a:bodyPr/>
          <a:lstStyle/>
          <a:p>
            <a:endParaRPr lang="en-US"/>
          </a:p>
        </p:txBody>
      </p:sp>
      <p:sp>
        <p:nvSpPr>
          <p:cNvPr id="6157" name="Rectangle 24"/>
          <p:cNvSpPr>
            <a:spLocks noChangeArrowheads="1"/>
          </p:cNvSpPr>
          <p:nvPr/>
        </p:nvSpPr>
        <p:spPr bwMode="auto">
          <a:xfrm>
            <a:off x="0" y="533400"/>
            <a:ext cx="9144000" cy="631825"/>
          </a:xfrm>
          <a:prstGeom prst="rect">
            <a:avLst/>
          </a:prstGeom>
          <a:noFill/>
          <a:ln w="9525">
            <a:noFill/>
            <a:miter lim="800000"/>
            <a:headEnd/>
            <a:tailEnd/>
          </a:ln>
        </p:spPr>
        <p:txBody>
          <a:bodyPr anchor="ctr"/>
          <a:lstStyle/>
          <a:p>
            <a:pPr algn="ctr"/>
            <a:r>
              <a:rPr lang="en-US" sz="3000" b="1" u="sng">
                <a:solidFill>
                  <a:schemeClr val="tx2"/>
                </a:solidFill>
                <a:latin typeface="Arial" charset="0"/>
              </a:rPr>
              <a:t>Chính tả:</a:t>
            </a:r>
            <a:r>
              <a:rPr lang="en-US" sz="3000" b="1">
                <a:solidFill>
                  <a:schemeClr val="tx2"/>
                </a:solidFill>
                <a:latin typeface="Arial" charset="0"/>
              </a:rPr>
              <a:t> ( Nghe – viết)</a:t>
            </a:r>
            <a:endParaRPr lang="en-US" sz="3000" b="1" u="sng">
              <a:solidFill>
                <a:schemeClr val="tx2"/>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randombar(horizontal)">
                                      <p:cBhvr>
                                        <p:cTn id="7" dur="500"/>
                                        <p:tgtEl>
                                          <p:spTgt spid="112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275"/>
                                        </p:tgtEl>
                                        <p:attrNameLst>
                                          <p:attrName>style.visibility</p:attrName>
                                        </p:attrNameLst>
                                      </p:cBhvr>
                                      <p:to>
                                        <p:strVal val="visible"/>
                                      </p:to>
                                    </p:set>
                                    <p:animEffect transition="in" filter="randombar(horizontal)">
                                      <p:cBhvr>
                                        <p:cTn id="12" dur="500"/>
                                        <p:tgtEl>
                                          <p:spTgt spid="112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276"/>
                                        </p:tgtEl>
                                        <p:attrNameLst>
                                          <p:attrName>style.visibility</p:attrName>
                                        </p:attrNameLst>
                                      </p:cBhvr>
                                      <p:to>
                                        <p:strVal val="visible"/>
                                      </p:to>
                                    </p:set>
                                    <p:animEffect transition="in" filter="randombar(horizontal)">
                                      <p:cBhvr>
                                        <p:cTn id="17" dur="500"/>
                                        <p:tgtEl>
                                          <p:spTgt spid="112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277"/>
                                        </p:tgtEl>
                                        <p:attrNameLst>
                                          <p:attrName>style.visibility</p:attrName>
                                        </p:attrNameLst>
                                      </p:cBhvr>
                                      <p:to>
                                        <p:strVal val="visible"/>
                                      </p:to>
                                    </p:set>
                                    <p:animEffect transition="in" filter="randombar(horizontal)">
                                      <p:cBhvr>
                                        <p:cTn id="22" dur="500"/>
                                        <p:tgtEl>
                                          <p:spTgt spid="112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278"/>
                                        </p:tgtEl>
                                        <p:attrNameLst>
                                          <p:attrName>style.visibility</p:attrName>
                                        </p:attrNameLst>
                                      </p:cBhvr>
                                      <p:to>
                                        <p:strVal val="visible"/>
                                      </p:to>
                                    </p:set>
                                    <p:animEffect transition="in" filter="randombar(horizontal)">
                                      <p:cBhvr>
                                        <p:cTn id="27" dur="500"/>
                                        <p:tgtEl>
                                          <p:spTgt spid="1127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279"/>
                                        </p:tgtEl>
                                        <p:attrNameLst>
                                          <p:attrName>style.visibility</p:attrName>
                                        </p:attrNameLst>
                                      </p:cBhvr>
                                      <p:to>
                                        <p:strVal val="visible"/>
                                      </p:to>
                                    </p:set>
                                    <p:animEffect transition="in" filter="randombar(horizontal)">
                                      <p:cBhvr>
                                        <p:cTn id="32" dur="500"/>
                                        <p:tgtEl>
                                          <p:spTgt spid="1127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1280"/>
                                        </p:tgtEl>
                                        <p:attrNameLst>
                                          <p:attrName>style.visibility</p:attrName>
                                        </p:attrNameLst>
                                      </p:cBhvr>
                                      <p:to>
                                        <p:strVal val="visible"/>
                                      </p:to>
                                    </p:set>
                                    <p:animEffect transition="in" filter="randombar(horizontal)">
                                      <p:cBhvr>
                                        <p:cTn id="37" dur="500"/>
                                        <p:tgtEl>
                                          <p:spTgt spid="11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11275" grpId="0"/>
      <p:bldP spid="11276" grpId="0"/>
      <p:bldP spid="11277" grpId="0"/>
      <p:bldP spid="11278" grpId="0"/>
      <p:bldP spid="11279" grpId="0"/>
      <p:bldP spid="112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1195388"/>
            <a:ext cx="9144000" cy="1143000"/>
          </a:xfrm>
        </p:spPr>
        <p:txBody>
          <a:bodyPr/>
          <a:lstStyle/>
          <a:p>
            <a:pPr eaLnBrk="1" hangingPunct="1">
              <a:lnSpc>
                <a:spcPct val="80000"/>
              </a:lnSpc>
            </a:pPr>
            <a:r>
              <a:rPr lang="en-US" sz="2800" b="1" smtClean="0">
                <a:solidFill>
                  <a:srgbClr val="FF0000"/>
                </a:solidFill>
                <a:latin typeface="Arial" charset="0"/>
              </a:rPr>
              <a:t>Mùa đông trên rẻo cao</a:t>
            </a:r>
          </a:p>
          <a:p>
            <a:pPr eaLnBrk="1" hangingPunct="1">
              <a:lnSpc>
                <a:spcPct val="80000"/>
              </a:lnSpc>
            </a:pPr>
            <a:r>
              <a:rPr lang="en-US" sz="2800" b="1" smtClean="0">
                <a:solidFill>
                  <a:srgbClr val="FF0000"/>
                </a:solidFill>
                <a:latin typeface="Arial" charset="0"/>
              </a:rPr>
              <a:t>			               </a:t>
            </a:r>
            <a:r>
              <a:rPr lang="en-US" sz="2400" i="1" smtClean="0">
                <a:latin typeface="Arial" charset="0"/>
              </a:rPr>
              <a:t>Theo </a:t>
            </a:r>
            <a:r>
              <a:rPr lang="en-US" sz="2400" b="1" smtClean="0">
                <a:latin typeface="Arial" charset="0"/>
              </a:rPr>
              <a:t>Ma Văn Kháng</a:t>
            </a:r>
            <a:r>
              <a:rPr lang="en-US" sz="2800" b="1" smtClean="0">
                <a:solidFill>
                  <a:srgbClr val="FF0000"/>
                </a:solidFill>
                <a:latin typeface="Arial" charset="0"/>
              </a:rPr>
              <a:t>	</a:t>
            </a:r>
          </a:p>
        </p:txBody>
      </p:sp>
      <p:sp>
        <p:nvSpPr>
          <p:cNvPr id="7171" name="Rectangle 3"/>
          <p:cNvSpPr>
            <a:spLocks noGrp="1" noChangeArrowheads="1"/>
          </p:cNvSpPr>
          <p:nvPr>
            <p:ph type="ctrTitle"/>
          </p:nvPr>
        </p:nvSpPr>
        <p:spPr>
          <a:xfrm>
            <a:off x="0" y="0"/>
            <a:ext cx="9144000" cy="631825"/>
          </a:xfrm>
        </p:spPr>
        <p:txBody>
          <a:bodyPr/>
          <a:lstStyle/>
          <a:p>
            <a:pPr eaLnBrk="1" hangingPunct="1"/>
            <a:endParaRPr lang="en-US" sz="2800" b="1" smtClean="0">
              <a:latin typeface="Arial" charset="0"/>
            </a:endParaRPr>
          </a:p>
        </p:txBody>
      </p:sp>
      <p:sp>
        <p:nvSpPr>
          <p:cNvPr id="7172" name="Line 5"/>
          <p:cNvSpPr>
            <a:spLocks noChangeShapeType="1"/>
          </p:cNvSpPr>
          <p:nvPr/>
        </p:nvSpPr>
        <p:spPr bwMode="auto">
          <a:xfrm>
            <a:off x="195263" y="0"/>
            <a:ext cx="0" cy="6858000"/>
          </a:xfrm>
          <a:prstGeom prst="line">
            <a:avLst/>
          </a:prstGeom>
          <a:noFill/>
          <a:ln w="57150" cmpd="thinThick">
            <a:solidFill>
              <a:schemeClr val="tx1"/>
            </a:solidFill>
            <a:round/>
            <a:headEnd/>
            <a:tailEnd/>
          </a:ln>
        </p:spPr>
        <p:txBody>
          <a:bodyPr/>
          <a:lstStyle/>
          <a:p>
            <a:endParaRPr lang="en-US"/>
          </a:p>
        </p:txBody>
      </p:sp>
      <p:sp>
        <p:nvSpPr>
          <p:cNvPr id="7173" name="Line 11"/>
          <p:cNvSpPr>
            <a:spLocks noChangeShapeType="1"/>
          </p:cNvSpPr>
          <p:nvPr/>
        </p:nvSpPr>
        <p:spPr bwMode="auto">
          <a:xfrm>
            <a:off x="0" y="6686550"/>
            <a:ext cx="9144000" cy="0"/>
          </a:xfrm>
          <a:prstGeom prst="line">
            <a:avLst/>
          </a:prstGeom>
          <a:noFill/>
          <a:ln w="57150" cmpd="thickThin">
            <a:solidFill>
              <a:schemeClr val="tx1"/>
            </a:solidFill>
            <a:round/>
            <a:headEnd/>
            <a:tailEnd/>
          </a:ln>
        </p:spPr>
        <p:txBody>
          <a:bodyPr/>
          <a:lstStyle/>
          <a:p>
            <a:endParaRPr lang="en-US"/>
          </a:p>
        </p:txBody>
      </p:sp>
      <p:sp>
        <p:nvSpPr>
          <p:cNvPr id="7174" name="Rectangle 13"/>
          <p:cNvSpPr>
            <a:spLocks noChangeArrowheads="1"/>
          </p:cNvSpPr>
          <p:nvPr/>
        </p:nvSpPr>
        <p:spPr bwMode="auto">
          <a:xfrm>
            <a:off x="457200" y="1981200"/>
            <a:ext cx="8686800" cy="3886200"/>
          </a:xfrm>
          <a:prstGeom prst="rect">
            <a:avLst/>
          </a:prstGeom>
          <a:noFill/>
          <a:ln w="9525">
            <a:noFill/>
            <a:miter lim="800000"/>
            <a:headEnd/>
            <a:tailEnd/>
          </a:ln>
        </p:spPr>
        <p:txBody>
          <a:bodyPr anchor="ctr"/>
          <a:lstStyle/>
          <a:p>
            <a:r>
              <a:rPr lang="en-US" sz="2400">
                <a:solidFill>
                  <a:schemeClr val="tx2"/>
                </a:solidFill>
                <a:latin typeface="Arial" charset="0"/>
              </a:rPr>
              <a:t>	Mùa đông đã thực sự về rồi. Mây từ trên cao theo sườn núi trườn xuống, chốc chốc lại gieo một đợt mưa bụi trên những mái lá chít bạc trắng. Hoa rau cải hương vàng hoe, từng vạt dài ẩn hiện trong sương bên sườn đồi. Con suối lớn ồn ào, quanh co đã thu mình lại, phô những dải sỏi cuội nhẵn nhụi và sạch sẽ... Trên những ngọn cơi già nua, những chiếc lá vàng cuối cùng còn sót lại đang khua lao xao trước khi từ giã thân mẹ đơn sơ.</a:t>
            </a:r>
          </a:p>
        </p:txBody>
      </p:sp>
      <p:sp>
        <p:nvSpPr>
          <p:cNvPr id="14350" name="Rectangle 14"/>
          <p:cNvSpPr>
            <a:spLocks noChangeArrowheads="1"/>
          </p:cNvSpPr>
          <p:nvPr/>
        </p:nvSpPr>
        <p:spPr bwMode="auto">
          <a:xfrm>
            <a:off x="119063" y="2543175"/>
            <a:ext cx="2133600" cy="631825"/>
          </a:xfrm>
          <a:prstGeom prst="rect">
            <a:avLst/>
          </a:prstGeom>
          <a:noFill/>
          <a:ln w="9525">
            <a:noFill/>
            <a:miter lim="800000"/>
            <a:headEnd/>
            <a:tailEnd/>
          </a:ln>
        </p:spPr>
        <p:txBody>
          <a:bodyPr anchor="ctr"/>
          <a:lstStyle/>
          <a:p>
            <a:pPr algn="ctr"/>
            <a:r>
              <a:rPr lang="en-US" sz="2400">
                <a:solidFill>
                  <a:srgbClr val="FF0000"/>
                </a:solidFill>
                <a:latin typeface="Arial" charset="0"/>
              </a:rPr>
              <a:t>sườn núi</a:t>
            </a:r>
          </a:p>
        </p:txBody>
      </p:sp>
      <p:sp>
        <p:nvSpPr>
          <p:cNvPr id="14351" name="Rectangle 15"/>
          <p:cNvSpPr>
            <a:spLocks noChangeArrowheads="1"/>
          </p:cNvSpPr>
          <p:nvPr/>
        </p:nvSpPr>
        <p:spPr bwMode="auto">
          <a:xfrm>
            <a:off x="1419225" y="2543175"/>
            <a:ext cx="2667000" cy="631825"/>
          </a:xfrm>
          <a:prstGeom prst="rect">
            <a:avLst/>
          </a:prstGeom>
          <a:noFill/>
          <a:ln w="9525">
            <a:noFill/>
            <a:miter lim="800000"/>
            <a:headEnd/>
            <a:tailEnd/>
          </a:ln>
        </p:spPr>
        <p:txBody>
          <a:bodyPr anchor="ctr"/>
          <a:lstStyle/>
          <a:p>
            <a:pPr algn="ctr"/>
            <a:r>
              <a:rPr lang="en-US" sz="2400">
                <a:solidFill>
                  <a:srgbClr val="FF0000"/>
                </a:solidFill>
                <a:latin typeface="Arial" charset="0"/>
              </a:rPr>
              <a:t>trườn xuống</a:t>
            </a:r>
          </a:p>
        </p:txBody>
      </p:sp>
      <p:sp>
        <p:nvSpPr>
          <p:cNvPr id="14352" name="Rectangle 16"/>
          <p:cNvSpPr>
            <a:spLocks noChangeArrowheads="1"/>
          </p:cNvSpPr>
          <p:nvPr/>
        </p:nvSpPr>
        <p:spPr bwMode="auto">
          <a:xfrm>
            <a:off x="2362200" y="2971800"/>
            <a:ext cx="2667000" cy="631825"/>
          </a:xfrm>
          <a:prstGeom prst="rect">
            <a:avLst/>
          </a:prstGeom>
          <a:noFill/>
          <a:ln w="9525">
            <a:noFill/>
            <a:miter lim="800000"/>
            <a:headEnd/>
            <a:tailEnd/>
          </a:ln>
        </p:spPr>
        <p:txBody>
          <a:bodyPr anchor="ctr"/>
          <a:lstStyle/>
          <a:p>
            <a:pPr algn="ctr"/>
            <a:r>
              <a:rPr lang="en-US" sz="2400">
                <a:solidFill>
                  <a:srgbClr val="FF0000"/>
                </a:solidFill>
                <a:latin typeface="Arial" charset="0"/>
              </a:rPr>
              <a:t>chít bạc</a:t>
            </a:r>
          </a:p>
        </p:txBody>
      </p:sp>
      <p:sp>
        <p:nvSpPr>
          <p:cNvPr id="14353" name="Rectangle 17"/>
          <p:cNvSpPr>
            <a:spLocks noChangeArrowheads="1"/>
          </p:cNvSpPr>
          <p:nvPr/>
        </p:nvSpPr>
        <p:spPr bwMode="auto">
          <a:xfrm>
            <a:off x="7596188" y="3824288"/>
            <a:ext cx="1828800" cy="631825"/>
          </a:xfrm>
          <a:prstGeom prst="rect">
            <a:avLst/>
          </a:prstGeom>
          <a:noFill/>
          <a:ln w="9525">
            <a:noFill/>
            <a:miter lim="800000"/>
            <a:headEnd/>
            <a:tailEnd/>
          </a:ln>
        </p:spPr>
        <p:txBody>
          <a:bodyPr anchor="ctr"/>
          <a:lstStyle/>
          <a:p>
            <a:pPr algn="ctr"/>
            <a:r>
              <a:rPr lang="en-US" sz="2400">
                <a:solidFill>
                  <a:srgbClr val="FF0000"/>
                </a:solidFill>
                <a:latin typeface="Arial" charset="0"/>
              </a:rPr>
              <a:t>dải sỏi</a:t>
            </a:r>
          </a:p>
        </p:txBody>
      </p:sp>
      <p:sp>
        <p:nvSpPr>
          <p:cNvPr id="14354" name="Rectangle 18"/>
          <p:cNvSpPr>
            <a:spLocks noChangeArrowheads="1"/>
          </p:cNvSpPr>
          <p:nvPr/>
        </p:nvSpPr>
        <p:spPr bwMode="auto">
          <a:xfrm>
            <a:off x="957263" y="4252913"/>
            <a:ext cx="1981200" cy="631825"/>
          </a:xfrm>
          <a:prstGeom prst="rect">
            <a:avLst/>
          </a:prstGeom>
          <a:noFill/>
          <a:ln w="9525">
            <a:noFill/>
            <a:miter lim="800000"/>
            <a:headEnd/>
            <a:tailEnd/>
          </a:ln>
        </p:spPr>
        <p:txBody>
          <a:bodyPr anchor="ctr"/>
          <a:lstStyle/>
          <a:p>
            <a:pPr algn="ctr"/>
            <a:r>
              <a:rPr lang="en-US" sz="2400">
                <a:solidFill>
                  <a:srgbClr val="FF0000"/>
                </a:solidFill>
                <a:latin typeface="Arial" charset="0"/>
              </a:rPr>
              <a:t>nhẵn nhụi</a:t>
            </a:r>
          </a:p>
        </p:txBody>
      </p:sp>
      <p:sp>
        <p:nvSpPr>
          <p:cNvPr id="14355" name="Rectangle 19"/>
          <p:cNvSpPr>
            <a:spLocks noChangeArrowheads="1"/>
          </p:cNvSpPr>
          <p:nvPr/>
        </p:nvSpPr>
        <p:spPr bwMode="auto">
          <a:xfrm>
            <a:off x="6953250" y="4676775"/>
            <a:ext cx="1943100" cy="631825"/>
          </a:xfrm>
          <a:prstGeom prst="rect">
            <a:avLst/>
          </a:prstGeom>
          <a:noFill/>
          <a:ln w="9525">
            <a:noFill/>
            <a:miter lim="800000"/>
            <a:headEnd/>
            <a:tailEnd/>
          </a:ln>
        </p:spPr>
        <p:txBody>
          <a:bodyPr anchor="ctr"/>
          <a:lstStyle/>
          <a:p>
            <a:pPr algn="ctr"/>
            <a:r>
              <a:rPr lang="en-US" sz="2400">
                <a:solidFill>
                  <a:srgbClr val="FF0000"/>
                </a:solidFill>
                <a:latin typeface="Arial" charset="0"/>
              </a:rPr>
              <a:t>khua lao</a:t>
            </a:r>
          </a:p>
        </p:txBody>
      </p:sp>
      <p:sp>
        <p:nvSpPr>
          <p:cNvPr id="14356" name="Rectangle 20"/>
          <p:cNvSpPr>
            <a:spLocks noChangeArrowheads="1"/>
          </p:cNvSpPr>
          <p:nvPr/>
        </p:nvSpPr>
        <p:spPr bwMode="auto">
          <a:xfrm>
            <a:off x="14288" y="4244975"/>
            <a:ext cx="1676400" cy="631825"/>
          </a:xfrm>
          <a:prstGeom prst="rect">
            <a:avLst/>
          </a:prstGeom>
          <a:noFill/>
          <a:ln w="9525">
            <a:noFill/>
            <a:miter lim="800000"/>
            <a:headEnd/>
            <a:tailEnd/>
          </a:ln>
        </p:spPr>
        <p:txBody>
          <a:bodyPr anchor="ctr"/>
          <a:lstStyle/>
          <a:p>
            <a:pPr algn="ctr"/>
            <a:r>
              <a:rPr lang="en-US" sz="2400">
                <a:solidFill>
                  <a:srgbClr val="FF0000"/>
                </a:solidFill>
                <a:latin typeface="Arial" charset="0"/>
              </a:rPr>
              <a:t>cuội</a:t>
            </a:r>
          </a:p>
        </p:txBody>
      </p:sp>
      <p:sp>
        <p:nvSpPr>
          <p:cNvPr id="14357" name="Rectangle 21"/>
          <p:cNvSpPr>
            <a:spLocks noChangeArrowheads="1"/>
          </p:cNvSpPr>
          <p:nvPr/>
        </p:nvSpPr>
        <p:spPr bwMode="auto">
          <a:xfrm>
            <a:off x="271463" y="5105400"/>
            <a:ext cx="1066800" cy="631825"/>
          </a:xfrm>
          <a:prstGeom prst="rect">
            <a:avLst/>
          </a:prstGeom>
          <a:noFill/>
          <a:ln w="9525">
            <a:noFill/>
            <a:miter lim="800000"/>
            <a:headEnd/>
            <a:tailEnd/>
          </a:ln>
        </p:spPr>
        <p:txBody>
          <a:bodyPr anchor="ctr"/>
          <a:lstStyle/>
          <a:p>
            <a:pPr algn="ctr"/>
            <a:r>
              <a:rPr lang="en-US" sz="2400">
                <a:solidFill>
                  <a:srgbClr val="FF0000"/>
                </a:solidFill>
                <a:latin typeface="Arial" charset="0"/>
              </a:rPr>
              <a:t>xao</a:t>
            </a:r>
          </a:p>
        </p:txBody>
      </p:sp>
      <p:sp>
        <p:nvSpPr>
          <p:cNvPr id="7183" name="Rectangle 22"/>
          <p:cNvSpPr>
            <a:spLocks noChangeArrowheads="1"/>
          </p:cNvSpPr>
          <p:nvPr/>
        </p:nvSpPr>
        <p:spPr bwMode="auto">
          <a:xfrm>
            <a:off x="0" y="533400"/>
            <a:ext cx="9144000" cy="631825"/>
          </a:xfrm>
          <a:prstGeom prst="rect">
            <a:avLst/>
          </a:prstGeom>
          <a:noFill/>
          <a:ln w="9525">
            <a:noFill/>
            <a:miter lim="800000"/>
            <a:headEnd/>
            <a:tailEnd/>
          </a:ln>
        </p:spPr>
        <p:txBody>
          <a:bodyPr anchor="ctr"/>
          <a:lstStyle/>
          <a:p>
            <a:pPr algn="ctr"/>
            <a:r>
              <a:rPr lang="en-US" sz="2800" b="1" u="sng">
                <a:solidFill>
                  <a:schemeClr val="tx2"/>
                </a:solidFill>
                <a:latin typeface="Arial" charset="0"/>
              </a:rPr>
              <a:t>Chính tả:</a:t>
            </a:r>
            <a:r>
              <a:rPr lang="en-US" sz="2800" b="1">
                <a:solidFill>
                  <a:schemeClr val="tx2"/>
                </a:solidFill>
                <a:latin typeface="Arial" charset="0"/>
              </a:rPr>
              <a:t> ( Nghe – viết)</a:t>
            </a:r>
            <a:endParaRPr lang="en-US" sz="2800" b="1" u="sng">
              <a:solidFill>
                <a:schemeClr val="tx2"/>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350"/>
                                        </p:tgtEl>
                                        <p:attrNameLst>
                                          <p:attrName>style.visibility</p:attrName>
                                        </p:attrNameLst>
                                      </p:cBhvr>
                                      <p:to>
                                        <p:strVal val="visible"/>
                                      </p:to>
                                    </p:set>
                                    <p:animEffect transition="in" filter="randombar(horizontal)">
                                      <p:cBhvr>
                                        <p:cTn id="7" dur="500"/>
                                        <p:tgtEl>
                                          <p:spTgt spid="1435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351"/>
                                        </p:tgtEl>
                                        <p:attrNameLst>
                                          <p:attrName>style.visibility</p:attrName>
                                        </p:attrNameLst>
                                      </p:cBhvr>
                                      <p:to>
                                        <p:strVal val="visible"/>
                                      </p:to>
                                    </p:set>
                                    <p:animEffect transition="in" filter="randombar(horizontal)">
                                      <p:cBhvr>
                                        <p:cTn id="10" dur="500"/>
                                        <p:tgtEl>
                                          <p:spTgt spid="1435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352"/>
                                        </p:tgtEl>
                                        <p:attrNameLst>
                                          <p:attrName>style.visibility</p:attrName>
                                        </p:attrNameLst>
                                      </p:cBhvr>
                                      <p:to>
                                        <p:strVal val="visible"/>
                                      </p:to>
                                    </p:set>
                                    <p:animEffect transition="in" filter="randombar(horizontal)">
                                      <p:cBhvr>
                                        <p:cTn id="13" dur="500"/>
                                        <p:tgtEl>
                                          <p:spTgt spid="1435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353"/>
                                        </p:tgtEl>
                                        <p:attrNameLst>
                                          <p:attrName>style.visibility</p:attrName>
                                        </p:attrNameLst>
                                      </p:cBhvr>
                                      <p:to>
                                        <p:strVal val="visible"/>
                                      </p:to>
                                    </p:set>
                                    <p:animEffect transition="in" filter="randombar(horizontal)">
                                      <p:cBhvr>
                                        <p:cTn id="16" dur="500"/>
                                        <p:tgtEl>
                                          <p:spTgt spid="1435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4354"/>
                                        </p:tgtEl>
                                        <p:attrNameLst>
                                          <p:attrName>style.visibility</p:attrName>
                                        </p:attrNameLst>
                                      </p:cBhvr>
                                      <p:to>
                                        <p:strVal val="visible"/>
                                      </p:to>
                                    </p:set>
                                    <p:animEffect transition="in" filter="randombar(horizontal)">
                                      <p:cBhvr>
                                        <p:cTn id="19" dur="500"/>
                                        <p:tgtEl>
                                          <p:spTgt spid="1435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4355"/>
                                        </p:tgtEl>
                                        <p:attrNameLst>
                                          <p:attrName>style.visibility</p:attrName>
                                        </p:attrNameLst>
                                      </p:cBhvr>
                                      <p:to>
                                        <p:strVal val="visible"/>
                                      </p:to>
                                    </p:set>
                                    <p:animEffect transition="in" filter="randombar(horizontal)">
                                      <p:cBhvr>
                                        <p:cTn id="22" dur="500"/>
                                        <p:tgtEl>
                                          <p:spTgt spid="1435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4356"/>
                                        </p:tgtEl>
                                        <p:attrNameLst>
                                          <p:attrName>style.visibility</p:attrName>
                                        </p:attrNameLst>
                                      </p:cBhvr>
                                      <p:to>
                                        <p:strVal val="visible"/>
                                      </p:to>
                                    </p:set>
                                    <p:animEffect transition="in" filter="randombar(horizontal)">
                                      <p:cBhvr>
                                        <p:cTn id="25" dur="500"/>
                                        <p:tgtEl>
                                          <p:spTgt spid="1435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4357"/>
                                        </p:tgtEl>
                                        <p:attrNameLst>
                                          <p:attrName>style.visibility</p:attrName>
                                        </p:attrNameLst>
                                      </p:cBhvr>
                                      <p:to>
                                        <p:strVal val="visible"/>
                                      </p:to>
                                    </p:set>
                                    <p:animEffect transition="in" filter="randombar(horizontal)">
                                      <p:cBhvr>
                                        <p:cTn id="28" dur="500"/>
                                        <p:tgtEl>
                                          <p:spTgt spid="14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p:bldP spid="14351" grpId="0"/>
      <p:bldP spid="14352" grpId="0"/>
      <p:bldP spid="14353" grpId="0"/>
      <p:bldP spid="14354" grpId="0"/>
      <p:bldP spid="14355" grpId="0"/>
      <p:bldP spid="14356" grpId="0"/>
      <p:bldP spid="143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1195388"/>
            <a:ext cx="9144000" cy="1143000"/>
          </a:xfrm>
        </p:spPr>
        <p:txBody>
          <a:bodyPr/>
          <a:lstStyle/>
          <a:p>
            <a:pPr eaLnBrk="1" hangingPunct="1">
              <a:lnSpc>
                <a:spcPct val="80000"/>
              </a:lnSpc>
            </a:pPr>
            <a:r>
              <a:rPr lang="en-US" sz="2800" b="1" smtClean="0">
                <a:solidFill>
                  <a:srgbClr val="FF0000"/>
                </a:solidFill>
                <a:latin typeface="Arial" charset="0"/>
              </a:rPr>
              <a:t>Mùa đông trên rẻo cao</a:t>
            </a:r>
          </a:p>
          <a:p>
            <a:pPr eaLnBrk="1" hangingPunct="1">
              <a:lnSpc>
                <a:spcPct val="80000"/>
              </a:lnSpc>
            </a:pPr>
            <a:r>
              <a:rPr lang="en-US" sz="2800" b="1" smtClean="0">
                <a:solidFill>
                  <a:srgbClr val="FF0000"/>
                </a:solidFill>
                <a:latin typeface="Arial" charset="0"/>
              </a:rPr>
              <a:t>			               </a:t>
            </a:r>
            <a:r>
              <a:rPr lang="en-US" sz="2400" i="1" smtClean="0">
                <a:latin typeface="Arial" charset="0"/>
              </a:rPr>
              <a:t>Theo </a:t>
            </a:r>
            <a:r>
              <a:rPr lang="en-US" sz="2400" b="1" smtClean="0">
                <a:latin typeface="Arial" charset="0"/>
              </a:rPr>
              <a:t>Ma Văn Kháng</a:t>
            </a:r>
            <a:r>
              <a:rPr lang="en-US" sz="2800" b="1" smtClean="0">
                <a:solidFill>
                  <a:srgbClr val="FF0000"/>
                </a:solidFill>
                <a:latin typeface="Arial" charset="0"/>
              </a:rPr>
              <a:t>	</a:t>
            </a:r>
          </a:p>
        </p:txBody>
      </p:sp>
      <p:sp>
        <p:nvSpPr>
          <p:cNvPr id="8195" name="Rectangle 3"/>
          <p:cNvSpPr>
            <a:spLocks noGrp="1" noChangeArrowheads="1"/>
          </p:cNvSpPr>
          <p:nvPr>
            <p:ph type="ctrTitle"/>
          </p:nvPr>
        </p:nvSpPr>
        <p:spPr>
          <a:xfrm>
            <a:off x="0" y="0"/>
            <a:ext cx="9144000" cy="631825"/>
          </a:xfrm>
        </p:spPr>
        <p:txBody>
          <a:bodyPr/>
          <a:lstStyle/>
          <a:p>
            <a:pPr eaLnBrk="1" hangingPunct="1"/>
            <a:endParaRPr lang="en-US" sz="2800" b="1" smtClean="0">
              <a:latin typeface="Arial" charset="0"/>
            </a:endParaRPr>
          </a:p>
        </p:txBody>
      </p:sp>
      <p:sp>
        <p:nvSpPr>
          <p:cNvPr id="8196" name="Line 5"/>
          <p:cNvSpPr>
            <a:spLocks noChangeShapeType="1"/>
          </p:cNvSpPr>
          <p:nvPr/>
        </p:nvSpPr>
        <p:spPr bwMode="auto">
          <a:xfrm>
            <a:off x="195263" y="0"/>
            <a:ext cx="0" cy="6858000"/>
          </a:xfrm>
          <a:prstGeom prst="line">
            <a:avLst/>
          </a:prstGeom>
          <a:noFill/>
          <a:ln w="57150" cmpd="thinThick">
            <a:solidFill>
              <a:schemeClr val="tx1"/>
            </a:solidFill>
            <a:round/>
            <a:headEnd/>
            <a:tailEnd/>
          </a:ln>
        </p:spPr>
        <p:txBody>
          <a:bodyPr/>
          <a:lstStyle/>
          <a:p>
            <a:endParaRPr lang="en-US"/>
          </a:p>
        </p:txBody>
      </p:sp>
      <p:sp>
        <p:nvSpPr>
          <p:cNvPr id="8197" name="Rectangle 9"/>
          <p:cNvSpPr>
            <a:spLocks noChangeArrowheads="1"/>
          </p:cNvSpPr>
          <p:nvPr/>
        </p:nvSpPr>
        <p:spPr bwMode="auto">
          <a:xfrm>
            <a:off x="0" y="2152650"/>
            <a:ext cx="9144000" cy="631825"/>
          </a:xfrm>
          <a:prstGeom prst="rect">
            <a:avLst/>
          </a:prstGeom>
          <a:noFill/>
          <a:ln w="9525">
            <a:noFill/>
            <a:miter lim="800000"/>
            <a:headEnd/>
            <a:tailEnd/>
          </a:ln>
        </p:spPr>
        <p:txBody>
          <a:bodyPr anchor="ctr"/>
          <a:lstStyle/>
          <a:p>
            <a:r>
              <a:rPr lang="en-US" sz="2800" b="1">
                <a:solidFill>
                  <a:schemeClr val="tx2"/>
                </a:solidFill>
                <a:latin typeface="Arial" charset="0"/>
              </a:rPr>
              <a:t>	</a:t>
            </a:r>
            <a:r>
              <a:rPr lang="en-US" sz="2800" b="1" u="sng">
                <a:solidFill>
                  <a:schemeClr val="tx2"/>
                </a:solidFill>
                <a:latin typeface="Arial" charset="0"/>
              </a:rPr>
              <a:t>Hoạt động 4:</a:t>
            </a:r>
            <a:r>
              <a:rPr lang="en-US" sz="2800" b="1">
                <a:solidFill>
                  <a:schemeClr val="tx2"/>
                </a:solidFill>
                <a:latin typeface="Arial" charset="0"/>
              </a:rPr>
              <a:t>   Làm bài tập</a:t>
            </a:r>
            <a:endParaRPr lang="en-US" sz="2800" b="1" u="sng">
              <a:solidFill>
                <a:schemeClr val="tx2"/>
              </a:solidFill>
              <a:latin typeface="Arial" charset="0"/>
            </a:endParaRPr>
          </a:p>
        </p:txBody>
      </p:sp>
      <p:sp>
        <p:nvSpPr>
          <p:cNvPr id="8198" name="Line 11"/>
          <p:cNvSpPr>
            <a:spLocks noChangeShapeType="1"/>
          </p:cNvSpPr>
          <p:nvPr/>
        </p:nvSpPr>
        <p:spPr bwMode="auto">
          <a:xfrm>
            <a:off x="0" y="6686550"/>
            <a:ext cx="9144000" cy="0"/>
          </a:xfrm>
          <a:prstGeom prst="line">
            <a:avLst/>
          </a:prstGeom>
          <a:noFill/>
          <a:ln w="57150" cmpd="thickThin">
            <a:solidFill>
              <a:schemeClr val="tx1"/>
            </a:solidFill>
            <a:round/>
            <a:headEnd/>
            <a:tailEnd/>
          </a:ln>
        </p:spPr>
        <p:txBody>
          <a:bodyPr/>
          <a:lstStyle/>
          <a:p>
            <a:endParaRPr lang="en-US"/>
          </a:p>
        </p:txBody>
      </p:sp>
      <p:sp>
        <p:nvSpPr>
          <p:cNvPr id="16397" name="Rectangle 13"/>
          <p:cNvSpPr>
            <a:spLocks noChangeArrowheads="1"/>
          </p:cNvSpPr>
          <p:nvPr/>
        </p:nvSpPr>
        <p:spPr bwMode="auto">
          <a:xfrm>
            <a:off x="0" y="2743200"/>
            <a:ext cx="9144000" cy="631825"/>
          </a:xfrm>
          <a:prstGeom prst="rect">
            <a:avLst/>
          </a:prstGeom>
          <a:noFill/>
          <a:ln w="9525">
            <a:noFill/>
            <a:miter lim="800000"/>
            <a:headEnd/>
            <a:tailEnd/>
          </a:ln>
        </p:spPr>
        <p:txBody>
          <a:bodyPr anchor="ctr"/>
          <a:lstStyle/>
          <a:p>
            <a:r>
              <a:rPr lang="en-US" sz="2800">
                <a:solidFill>
                  <a:schemeClr val="tx2"/>
                </a:solidFill>
                <a:latin typeface="Arial" charset="0"/>
              </a:rPr>
              <a:t>	2. b) Điền vào ô trống tiếng có vần </a:t>
            </a:r>
            <a:r>
              <a:rPr lang="en-US" sz="2800" b="1">
                <a:solidFill>
                  <a:schemeClr val="tx2"/>
                </a:solidFill>
                <a:latin typeface="Arial" charset="0"/>
              </a:rPr>
              <a:t>ât </a:t>
            </a:r>
            <a:r>
              <a:rPr lang="en-US" sz="2800">
                <a:solidFill>
                  <a:schemeClr val="tx2"/>
                </a:solidFill>
                <a:latin typeface="Arial" charset="0"/>
              </a:rPr>
              <a:t>hay </a:t>
            </a:r>
            <a:r>
              <a:rPr lang="en-US" sz="2800" b="1">
                <a:solidFill>
                  <a:schemeClr val="tx2"/>
                </a:solidFill>
                <a:latin typeface="Arial" charset="0"/>
              </a:rPr>
              <a:t>âc</a:t>
            </a:r>
            <a:r>
              <a:rPr lang="en-US" sz="2800">
                <a:solidFill>
                  <a:schemeClr val="tx2"/>
                </a:solidFill>
                <a:latin typeface="Arial" charset="0"/>
              </a:rPr>
              <a:t> ?</a:t>
            </a:r>
          </a:p>
        </p:txBody>
      </p:sp>
      <p:sp>
        <p:nvSpPr>
          <p:cNvPr id="16398" name="Rectangle 14"/>
          <p:cNvSpPr>
            <a:spLocks noChangeArrowheads="1"/>
          </p:cNvSpPr>
          <p:nvPr/>
        </p:nvSpPr>
        <p:spPr bwMode="auto">
          <a:xfrm>
            <a:off x="304800" y="3352800"/>
            <a:ext cx="8839200" cy="2133600"/>
          </a:xfrm>
          <a:prstGeom prst="rect">
            <a:avLst/>
          </a:prstGeom>
          <a:noFill/>
          <a:ln w="9525">
            <a:noFill/>
            <a:miter lim="800000"/>
            <a:headEnd/>
            <a:tailEnd/>
          </a:ln>
        </p:spPr>
        <p:txBody>
          <a:bodyPr anchor="ctr"/>
          <a:lstStyle/>
          <a:p>
            <a:r>
              <a:rPr lang="en-US" sz="2800">
                <a:solidFill>
                  <a:schemeClr val="tx2"/>
                </a:solidFill>
                <a:latin typeface="Arial" charset="0"/>
              </a:rPr>
              <a:t>	Khúc nhạc đưa mọi người vào             ngủ yên lành. </a:t>
            </a:r>
            <a:br>
              <a:rPr lang="en-US" sz="2800">
                <a:solidFill>
                  <a:schemeClr val="tx2"/>
                </a:solidFill>
                <a:latin typeface="Arial" charset="0"/>
              </a:rPr>
            </a:br>
            <a:r>
              <a:rPr lang="en-US" sz="2800">
                <a:solidFill>
                  <a:schemeClr val="tx2"/>
                </a:solidFill>
                <a:latin typeface="Arial" charset="0"/>
              </a:rPr>
              <a:t>     Âm thanh cồng chiêng và linh thiêng như tiếng                </a:t>
            </a:r>
            <a:br>
              <a:rPr lang="en-US" sz="2800">
                <a:solidFill>
                  <a:schemeClr val="tx2"/>
                </a:solidFill>
                <a:latin typeface="Arial" charset="0"/>
              </a:rPr>
            </a:br>
            <a:r>
              <a:rPr lang="en-US" sz="2800">
                <a:solidFill>
                  <a:schemeClr val="tx2"/>
                </a:solidFill>
                <a:latin typeface="Arial" charset="0"/>
              </a:rPr>
              <a:t>     trời, làm mọi người tạm quên đi những lo toan      </a:t>
            </a:r>
            <a:br>
              <a:rPr lang="en-US" sz="2800">
                <a:solidFill>
                  <a:schemeClr val="tx2"/>
                </a:solidFill>
                <a:latin typeface="Arial" charset="0"/>
              </a:rPr>
            </a:br>
            <a:r>
              <a:rPr lang="en-US" sz="2800">
                <a:solidFill>
                  <a:schemeClr val="tx2"/>
                </a:solidFill>
                <a:latin typeface="Arial" charset="0"/>
              </a:rPr>
              <a:t>     vả đời thường.</a:t>
            </a:r>
          </a:p>
        </p:txBody>
      </p:sp>
      <p:sp>
        <p:nvSpPr>
          <p:cNvPr id="16399" name="Rectangle 15"/>
          <p:cNvSpPr>
            <a:spLocks noChangeArrowheads="1"/>
          </p:cNvSpPr>
          <p:nvPr/>
        </p:nvSpPr>
        <p:spPr bwMode="auto">
          <a:xfrm>
            <a:off x="5943600" y="3352800"/>
            <a:ext cx="990600" cy="457200"/>
          </a:xfrm>
          <a:prstGeom prst="rect">
            <a:avLst/>
          </a:prstGeom>
          <a:noFill/>
          <a:ln w="9525">
            <a:solidFill>
              <a:schemeClr val="tx1"/>
            </a:solidFill>
            <a:miter lim="800000"/>
            <a:headEnd/>
            <a:tailEnd/>
          </a:ln>
        </p:spPr>
        <p:txBody>
          <a:bodyPr wrap="none" anchor="ctr"/>
          <a:lstStyle/>
          <a:p>
            <a:endParaRPr lang="en-US" sz="1600">
              <a:latin typeface="Arial" charset="0"/>
            </a:endParaRPr>
          </a:p>
        </p:txBody>
      </p:sp>
      <p:sp>
        <p:nvSpPr>
          <p:cNvPr id="16400" name="Rectangle 16"/>
          <p:cNvSpPr>
            <a:spLocks noChangeArrowheads="1"/>
          </p:cNvSpPr>
          <p:nvPr/>
        </p:nvSpPr>
        <p:spPr bwMode="auto">
          <a:xfrm>
            <a:off x="7924800" y="4648200"/>
            <a:ext cx="990600" cy="457200"/>
          </a:xfrm>
          <a:prstGeom prst="rect">
            <a:avLst/>
          </a:prstGeom>
          <a:noFill/>
          <a:ln w="9525">
            <a:solidFill>
              <a:schemeClr val="tx1"/>
            </a:solidFill>
            <a:miter lim="800000"/>
            <a:headEnd/>
            <a:tailEnd/>
          </a:ln>
        </p:spPr>
        <p:txBody>
          <a:bodyPr wrap="none" anchor="ctr"/>
          <a:lstStyle/>
          <a:p>
            <a:endParaRPr lang="en-US" sz="1600">
              <a:latin typeface="Arial" charset="0"/>
            </a:endParaRPr>
          </a:p>
        </p:txBody>
      </p:sp>
      <p:sp>
        <p:nvSpPr>
          <p:cNvPr id="16401" name="Rectangle 17"/>
          <p:cNvSpPr>
            <a:spLocks noChangeArrowheads="1"/>
          </p:cNvSpPr>
          <p:nvPr/>
        </p:nvSpPr>
        <p:spPr bwMode="auto">
          <a:xfrm>
            <a:off x="8001000" y="4114800"/>
            <a:ext cx="990600" cy="457200"/>
          </a:xfrm>
          <a:prstGeom prst="rect">
            <a:avLst/>
          </a:prstGeom>
          <a:noFill/>
          <a:ln w="9525">
            <a:solidFill>
              <a:schemeClr val="tx1"/>
            </a:solidFill>
            <a:miter lim="800000"/>
            <a:headEnd/>
            <a:tailEnd/>
          </a:ln>
        </p:spPr>
        <p:txBody>
          <a:bodyPr wrap="none" anchor="ctr"/>
          <a:lstStyle/>
          <a:p>
            <a:endParaRPr lang="en-US" sz="1600">
              <a:latin typeface="Arial" charset="0"/>
            </a:endParaRPr>
          </a:p>
        </p:txBody>
      </p:sp>
      <p:sp>
        <p:nvSpPr>
          <p:cNvPr id="16402" name="Rectangle 18"/>
          <p:cNvSpPr>
            <a:spLocks noChangeArrowheads="1"/>
          </p:cNvSpPr>
          <p:nvPr/>
        </p:nvSpPr>
        <p:spPr bwMode="auto">
          <a:xfrm>
            <a:off x="5791200" y="3276600"/>
            <a:ext cx="1219200" cy="631825"/>
          </a:xfrm>
          <a:prstGeom prst="rect">
            <a:avLst/>
          </a:prstGeom>
          <a:noFill/>
          <a:ln w="9525">
            <a:noFill/>
            <a:miter lim="800000"/>
            <a:headEnd/>
            <a:tailEnd/>
          </a:ln>
        </p:spPr>
        <p:txBody>
          <a:bodyPr anchor="ctr"/>
          <a:lstStyle/>
          <a:p>
            <a:pPr algn="ctr"/>
            <a:r>
              <a:rPr lang="en-US" sz="2800" b="1">
                <a:solidFill>
                  <a:srgbClr val="FF0000"/>
                </a:solidFill>
                <a:latin typeface="Arial" charset="0"/>
              </a:rPr>
              <a:t>giấc</a:t>
            </a:r>
          </a:p>
        </p:txBody>
      </p:sp>
      <p:sp>
        <p:nvSpPr>
          <p:cNvPr id="16403" name="Rectangle 19"/>
          <p:cNvSpPr>
            <a:spLocks noChangeArrowheads="1"/>
          </p:cNvSpPr>
          <p:nvPr/>
        </p:nvSpPr>
        <p:spPr bwMode="auto">
          <a:xfrm>
            <a:off x="7924800" y="4114800"/>
            <a:ext cx="1219200" cy="479425"/>
          </a:xfrm>
          <a:prstGeom prst="rect">
            <a:avLst/>
          </a:prstGeom>
          <a:noFill/>
          <a:ln w="9525">
            <a:noFill/>
            <a:miter lim="800000"/>
            <a:headEnd/>
            <a:tailEnd/>
          </a:ln>
        </p:spPr>
        <p:txBody>
          <a:bodyPr anchor="ctr"/>
          <a:lstStyle/>
          <a:p>
            <a:pPr algn="ctr"/>
            <a:r>
              <a:rPr lang="en-US" sz="2800" b="1">
                <a:solidFill>
                  <a:srgbClr val="FF0000"/>
                </a:solidFill>
                <a:latin typeface="Arial" charset="0"/>
              </a:rPr>
              <a:t>đất</a:t>
            </a:r>
          </a:p>
        </p:txBody>
      </p:sp>
      <p:sp>
        <p:nvSpPr>
          <p:cNvPr id="16404" name="Rectangle 20"/>
          <p:cNvSpPr>
            <a:spLocks noChangeArrowheads="1"/>
          </p:cNvSpPr>
          <p:nvPr/>
        </p:nvSpPr>
        <p:spPr bwMode="auto">
          <a:xfrm>
            <a:off x="7924800" y="4648200"/>
            <a:ext cx="1219200" cy="479425"/>
          </a:xfrm>
          <a:prstGeom prst="rect">
            <a:avLst/>
          </a:prstGeom>
          <a:noFill/>
          <a:ln w="9525">
            <a:noFill/>
            <a:miter lim="800000"/>
            <a:headEnd/>
            <a:tailEnd/>
          </a:ln>
        </p:spPr>
        <p:txBody>
          <a:bodyPr anchor="ctr"/>
          <a:lstStyle/>
          <a:p>
            <a:pPr algn="ctr"/>
            <a:r>
              <a:rPr lang="en-US" sz="2800" b="1">
                <a:solidFill>
                  <a:srgbClr val="FF0000"/>
                </a:solidFill>
                <a:latin typeface="Arial" charset="0"/>
              </a:rPr>
              <a:t>vất</a:t>
            </a:r>
          </a:p>
        </p:txBody>
      </p:sp>
      <p:sp>
        <p:nvSpPr>
          <p:cNvPr id="8207" name="Rectangle 21"/>
          <p:cNvSpPr>
            <a:spLocks noChangeArrowheads="1"/>
          </p:cNvSpPr>
          <p:nvPr/>
        </p:nvSpPr>
        <p:spPr bwMode="auto">
          <a:xfrm>
            <a:off x="0" y="533400"/>
            <a:ext cx="9144000" cy="631825"/>
          </a:xfrm>
          <a:prstGeom prst="rect">
            <a:avLst/>
          </a:prstGeom>
          <a:noFill/>
          <a:ln w="9525">
            <a:noFill/>
            <a:miter lim="800000"/>
            <a:headEnd/>
            <a:tailEnd/>
          </a:ln>
        </p:spPr>
        <p:txBody>
          <a:bodyPr anchor="ctr"/>
          <a:lstStyle/>
          <a:p>
            <a:pPr algn="ctr"/>
            <a:r>
              <a:rPr lang="en-US" sz="2800" b="1" u="sng">
                <a:solidFill>
                  <a:schemeClr val="tx2"/>
                </a:solidFill>
                <a:latin typeface="Arial" charset="0"/>
              </a:rPr>
              <a:t>Chính tả:</a:t>
            </a:r>
            <a:r>
              <a:rPr lang="en-US" sz="2800" b="1">
                <a:solidFill>
                  <a:schemeClr val="tx2"/>
                </a:solidFill>
                <a:latin typeface="Arial" charset="0"/>
              </a:rPr>
              <a:t> ( Nghe – viết)</a:t>
            </a:r>
            <a:endParaRPr lang="en-US" sz="2800" b="1" u="sng">
              <a:solidFill>
                <a:schemeClr val="tx2"/>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397"/>
                                        </p:tgtEl>
                                        <p:attrNameLst>
                                          <p:attrName>style.visibility</p:attrName>
                                        </p:attrNameLst>
                                      </p:cBhvr>
                                      <p:to>
                                        <p:strVal val="visible"/>
                                      </p:to>
                                    </p:set>
                                    <p:animEffect transition="in" filter="randombar(horizontal)">
                                      <p:cBhvr>
                                        <p:cTn id="7" dur="500"/>
                                        <p:tgtEl>
                                          <p:spTgt spid="1639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398"/>
                                        </p:tgtEl>
                                        <p:attrNameLst>
                                          <p:attrName>style.visibility</p:attrName>
                                        </p:attrNameLst>
                                      </p:cBhvr>
                                      <p:to>
                                        <p:strVal val="visible"/>
                                      </p:to>
                                    </p:set>
                                    <p:animEffect transition="in" filter="randombar(horizontal)">
                                      <p:cBhvr>
                                        <p:cTn id="10" dur="500"/>
                                        <p:tgtEl>
                                          <p:spTgt spid="1639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6399"/>
                                        </p:tgtEl>
                                        <p:attrNameLst>
                                          <p:attrName>style.visibility</p:attrName>
                                        </p:attrNameLst>
                                      </p:cBhvr>
                                      <p:to>
                                        <p:strVal val="visible"/>
                                      </p:to>
                                    </p:set>
                                    <p:animEffect transition="in" filter="randombar(horizontal)">
                                      <p:cBhvr>
                                        <p:cTn id="13" dur="500"/>
                                        <p:tgtEl>
                                          <p:spTgt spid="1639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6400"/>
                                        </p:tgtEl>
                                        <p:attrNameLst>
                                          <p:attrName>style.visibility</p:attrName>
                                        </p:attrNameLst>
                                      </p:cBhvr>
                                      <p:to>
                                        <p:strVal val="visible"/>
                                      </p:to>
                                    </p:set>
                                    <p:animEffect transition="in" filter="randombar(horizontal)">
                                      <p:cBhvr>
                                        <p:cTn id="16" dur="500"/>
                                        <p:tgtEl>
                                          <p:spTgt spid="1640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6401"/>
                                        </p:tgtEl>
                                        <p:attrNameLst>
                                          <p:attrName>style.visibility</p:attrName>
                                        </p:attrNameLst>
                                      </p:cBhvr>
                                      <p:to>
                                        <p:strVal val="visible"/>
                                      </p:to>
                                    </p:set>
                                    <p:animEffect transition="in" filter="randombar(horizontal)">
                                      <p:cBhvr>
                                        <p:cTn id="19" dur="500"/>
                                        <p:tgtEl>
                                          <p:spTgt spid="1640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6402"/>
                                        </p:tgtEl>
                                        <p:attrNameLst>
                                          <p:attrName>style.visibility</p:attrName>
                                        </p:attrNameLst>
                                      </p:cBhvr>
                                      <p:to>
                                        <p:strVal val="visible"/>
                                      </p:to>
                                    </p:set>
                                    <p:animEffect transition="in" filter="dissolve">
                                      <p:cBhvr>
                                        <p:cTn id="24" dur="500"/>
                                        <p:tgtEl>
                                          <p:spTgt spid="1640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6403"/>
                                        </p:tgtEl>
                                        <p:attrNameLst>
                                          <p:attrName>style.visibility</p:attrName>
                                        </p:attrNameLst>
                                      </p:cBhvr>
                                      <p:to>
                                        <p:strVal val="visible"/>
                                      </p:to>
                                    </p:set>
                                    <p:animEffect transition="in" filter="dissolve">
                                      <p:cBhvr>
                                        <p:cTn id="27" dur="500"/>
                                        <p:tgtEl>
                                          <p:spTgt spid="1640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6404"/>
                                        </p:tgtEl>
                                        <p:attrNameLst>
                                          <p:attrName>style.visibility</p:attrName>
                                        </p:attrNameLst>
                                      </p:cBhvr>
                                      <p:to>
                                        <p:strVal val="visible"/>
                                      </p:to>
                                    </p:set>
                                    <p:animEffect transition="in" filter="dissolve">
                                      <p:cBhvr>
                                        <p:cTn id="30" dur="500"/>
                                        <p:tgtEl>
                                          <p:spTgt spid="16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7" grpId="0"/>
      <p:bldP spid="16398" grpId="0"/>
      <p:bldP spid="16399" grpId="0" animBg="1"/>
      <p:bldP spid="16400" grpId="0" animBg="1"/>
      <p:bldP spid="16401" grpId="0" animBg="1"/>
      <p:bldP spid="16402" grpId="0"/>
      <p:bldP spid="16403" grpId="0"/>
      <p:bldP spid="1640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image021"/>
          <p:cNvPicPr>
            <a:picLocks noChangeAspect="1" noChangeArrowheads="1"/>
          </p:cNvPicPr>
          <p:nvPr/>
        </p:nvPicPr>
        <p:blipFill>
          <a:blip r:embed="rId2"/>
          <a:srcRect/>
          <a:stretch>
            <a:fillRect/>
          </a:stretch>
        </p:blipFill>
        <p:spPr bwMode="auto">
          <a:xfrm>
            <a:off x="0" y="0"/>
            <a:ext cx="4495800" cy="3352800"/>
          </a:xfrm>
          <a:prstGeom prst="rect">
            <a:avLst/>
          </a:prstGeom>
          <a:noFill/>
          <a:ln w="38100">
            <a:solidFill>
              <a:srgbClr val="FF0000"/>
            </a:solidFill>
            <a:miter lim="800000"/>
            <a:headEnd/>
            <a:tailEnd/>
          </a:ln>
        </p:spPr>
      </p:pic>
      <p:pic>
        <p:nvPicPr>
          <p:cNvPr id="17414" name="Picture 6" descr="langthip_banhmong-20"/>
          <p:cNvPicPr>
            <a:picLocks noChangeAspect="1" noChangeArrowheads="1"/>
          </p:cNvPicPr>
          <p:nvPr/>
        </p:nvPicPr>
        <p:blipFill>
          <a:blip r:embed="rId3"/>
          <a:srcRect/>
          <a:stretch>
            <a:fillRect/>
          </a:stretch>
        </p:blipFill>
        <p:spPr bwMode="auto">
          <a:xfrm>
            <a:off x="0" y="3352800"/>
            <a:ext cx="4495800" cy="3505200"/>
          </a:xfrm>
          <a:prstGeom prst="rect">
            <a:avLst/>
          </a:prstGeom>
          <a:noFill/>
          <a:ln w="38100">
            <a:solidFill>
              <a:srgbClr val="FF0000"/>
            </a:solidFill>
            <a:miter lim="800000"/>
            <a:headEnd/>
            <a:tailEnd/>
          </a:ln>
        </p:spPr>
      </p:pic>
      <p:pic>
        <p:nvPicPr>
          <p:cNvPr id="17415" name="Picture 7" descr="[IMG_0992[4].jpg]"/>
          <p:cNvPicPr>
            <a:picLocks noChangeAspect="1" noChangeArrowheads="1"/>
          </p:cNvPicPr>
          <p:nvPr/>
        </p:nvPicPr>
        <p:blipFill>
          <a:blip r:embed="rId4"/>
          <a:srcRect/>
          <a:stretch>
            <a:fillRect/>
          </a:stretch>
        </p:blipFill>
        <p:spPr bwMode="auto">
          <a:xfrm>
            <a:off x="4495800" y="3352800"/>
            <a:ext cx="4648200" cy="3505200"/>
          </a:xfrm>
          <a:prstGeom prst="rect">
            <a:avLst/>
          </a:prstGeom>
          <a:noFill/>
          <a:ln w="38100">
            <a:solidFill>
              <a:srgbClr val="FF0000"/>
            </a:solidFill>
            <a:miter lim="800000"/>
            <a:headEnd/>
            <a:tailEnd/>
          </a:ln>
        </p:spPr>
      </p:pic>
      <p:pic>
        <p:nvPicPr>
          <p:cNvPr id="17416" name="Picture 8" descr="tr30"/>
          <p:cNvPicPr>
            <a:picLocks noChangeAspect="1" noChangeArrowheads="1"/>
          </p:cNvPicPr>
          <p:nvPr/>
        </p:nvPicPr>
        <p:blipFill>
          <a:blip r:embed="rId5"/>
          <a:srcRect/>
          <a:stretch>
            <a:fillRect/>
          </a:stretch>
        </p:blipFill>
        <p:spPr bwMode="auto">
          <a:xfrm>
            <a:off x="4495800" y="0"/>
            <a:ext cx="4648200" cy="3352800"/>
          </a:xfrm>
          <a:prstGeom prst="rect">
            <a:avLst/>
          </a:prstGeom>
          <a:noFill/>
          <a:ln w="38100">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7416"/>
                                        </p:tgtEl>
                                        <p:attrNameLst>
                                          <p:attrName>style.visibility</p:attrName>
                                        </p:attrNameLst>
                                      </p:cBhvr>
                                      <p:to>
                                        <p:strVal val="visible"/>
                                      </p:to>
                                    </p:set>
                                    <p:animEffect transition="in" filter="wheel(4)">
                                      <p:cBhvr>
                                        <p:cTn id="7" dur="1000"/>
                                        <p:tgtEl>
                                          <p:spTgt spid="17416"/>
                                        </p:tgtEl>
                                      </p:cBhvr>
                                    </p:animEffect>
                                  </p:childTnLst>
                                </p:cTn>
                              </p:par>
                              <p:par>
                                <p:cTn id="8" presetID="21" presetClass="entr" presetSubtype="4" fill="hold" nodeType="withEffect">
                                  <p:stCondLst>
                                    <p:cond delay="0"/>
                                  </p:stCondLst>
                                  <p:childTnLst>
                                    <p:set>
                                      <p:cBhvr>
                                        <p:cTn id="9" dur="1" fill="hold">
                                          <p:stCondLst>
                                            <p:cond delay="0"/>
                                          </p:stCondLst>
                                        </p:cTn>
                                        <p:tgtEl>
                                          <p:spTgt spid="17412"/>
                                        </p:tgtEl>
                                        <p:attrNameLst>
                                          <p:attrName>style.visibility</p:attrName>
                                        </p:attrNameLst>
                                      </p:cBhvr>
                                      <p:to>
                                        <p:strVal val="visible"/>
                                      </p:to>
                                    </p:set>
                                    <p:animEffect transition="in" filter="wheel(4)">
                                      <p:cBhvr>
                                        <p:cTn id="10" dur="1000"/>
                                        <p:tgtEl>
                                          <p:spTgt spid="17412"/>
                                        </p:tgtEl>
                                      </p:cBhvr>
                                    </p:animEffect>
                                  </p:childTnLst>
                                </p:cTn>
                              </p:par>
                              <p:par>
                                <p:cTn id="11" presetID="21" presetClass="entr" presetSubtype="4" fill="hold" nodeType="withEffect">
                                  <p:stCondLst>
                                    <p:cond delay="0"/>
                                  </p:stCondLst>
                                  <p:childTnLst>
                                    <p:set>
                                      <p:cBhvr>
                                        <p:cTn id="12" dur="1" fill="hold">
                                          <p:stCondLst>
                                            <p:cond delay="0"/>
                                          </p:stCondLst>
                                        </p:cTn>
                                        <p:tgtEl>
                                          <p:spTgt spid="17414"/>
                                        </p:tgtEl>
                                        <p:attrNameLst>
                                          <p:attrName>style.visibility</p:attrName>
                                        </p:attrNameLst>
                                      </p:cBhvr>
                                      <p:to>
                                        <p:strVal val="visible"/>
                                      </p:to>
                                    </p:set>
                                    <p:animEffect transition="in" filter="wheel(4)">
                                      <p:cBhvr>
                                        <p:cTn id="13" dur="1000"/>
                                        <p:tgtEl>
                                          <p:spTgt spid="17414"/>
                                        </p:tgtEl>
                                      </p:cBhvr>
                                    </p:animEffect>
                                  </p:childTnLst>
                                </p:cTn>
                              </p:par>
                              <p:par>
                                <p:cTn id="14" presetID="21" presetClass="entr" presetSubtype="4" fill="hold" nodeType="withEffect">
                                  <p:stCondLst>
                                    <p:cond delay="0"/>
                                  </p:stCondLst>
                                  <p:childTnLst>
                                    <p:set>
                                      <p:cBhvr>
                                        <p:cTn id="15" dur="1" fill="hold">
                                          <p:stCondLst>
                                            <p:cond delay="0"/>
                                          </p:stCondLst>
                                        </p:cTn>
                                        <p:tgtEl>
                                          <p:spTgt spid="17415"/>
                                        </p:tgtEl>
                                        <p:attrNameLst>
                                          <p:attrName>style.visibility</p:attrName>
                                        </p:attrNameLst>
                                      </p:cBhvr>
                                      <p:to>
                                        <p:strVal val="visible"/>
                                      </p:to>
                                    </p:set>
                                    <p:animEffect transition="in" filter="wheel(4)">
                                      <p:cBhvr>
                                        <p:cTn id="16" dur="10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638800" y="838200"/>
            <a:ext cx="3505200" cy="5486400"/>
          </a:xfrm>
        </p:spPr>
        <p:txBody>
          <a:bodyPr/>
          <a:lstStyle/>
          <a:p>
            <a:pPr algn="l" eaLnBrk="1" hangingPunct="1"/>
            <a:r>
              <a:rPr lang="en-US" sz="2800" smtClean="0">
                <a:latin typeface="Arial" charset="0"/>
              </a:rPr>
              <a:t>  Cồng chiêng lớn nhất Việt Nam. Có đường kính 2,5m , nặng 7000 kg do các nghệ nhân làng đúc đồng Phước Kiều, xã Điện Phương huyện Điện Bàn (Quảng Nam) đúc trong 90 ngày với nguyên liệu 1 tấn đồng và 1 tạ thiếc.</a:t>
            </a:r>
          </a:p>
        </p:txBody>
      </p:sp>
      <p:pic>
        <p:nvPicPr>
          <p:cNvPr id="10243" name="Picture 9" descr="images312472_chieng"/>
          <p:cNvPicPr>
            <a:picLocks noChangeAspect="1" noChangeArrowheads="1"/>
          </p:cNvPicPr>
          <p:nvPr/>
        </p:nvPicPr>
        <p:blipFill>
          <a:blip r:embed="rId2"/>
          <a:srcRect/>
          <a:stretch>
            <a:fillRect/>
          </a:stretch>
        </p:blipFill>
        <p:spPr bwMode="auto">
          <a:xfrm>
            <a:off x="0" y="0"/>
            <a:ext cx="5638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blank</Template>
  <TotalTime>349</TotalTime>
  <Words>194</Words>
  <Application>Microsoft Office PowerPoint</Application>
  <PresentationFormat>On-screen Show (4:3)</PresentationFormat>
  <Paragraphs>51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Times New Roman</vt:lpstr>
      <vt:lpstr>Arial</vt:lpstr>
      <vt:lpstr>Calibri</vt:lpstr>
      <vt:lpstr>blank</vt:lpstr>
      <vt:lpstr>Slide 1</vt:lpstr>
      <vt:lpstr>Slide 2</vt:lpstr>
      <vt:lpstr>Slide 3</vt:lpstr>
      <vt:lpstr>Slide 4</vt:lpstr>
      <vt:lpstr>Slide 5</vt:lpstr>
      <vt:lpstr>Slide 6</vt:lpstr>
      <vt:lpstr>Slide 7</vt:lpstr>
      <vt:lpstr>Slide 8</vt:lpstr>
      <vt:lpstr>  Cồng chiêng lớn nhất Việt Nam. Có đường kính 2,5m , nặng 7000 kg do các nghệ nhân làng đúc đồng Phước Kiều, xã Điện Phương huyện Điện Bàn (Quảng Nam) đúc trong 90 ngày với nguyên liệu 1 tấn đồng và 1 tạ thiếc.</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9</cp:revision>
  <dcterms:created xsi:type="dcterms:W3CDTF">2010-12-09T10:46:23Z</dcterms:created>
  <dcterms:modified xsi:type="dcterms:W3CDTF">2016-06-30T01:45:28Z</dcterms:modified>
</cp:coreProperties>
</file>